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3"/>
  </p:notesMasterIdLst>
  <p:handoutMasterIdLst>
    <p:handoutMasterId r:id="rId64"/>
  </p:handoutMasterIdLst>
  <p:sldIdLst>
    <p:sldId id="276" r:id="rId2"/>
    <p:sldId id="333" r:id="rId3"/>
    <p:sldId id="319" r:id="rId4"/>
    <p:sldId id="320" r:id="rId5"/>
    <p:sldId id="324" r:id="rId6"/>
    <p:sldId id="322" r:id="rId7"/>
    <p:sldId id="339" r:id="rId8"/>
    <p:sldId id="323" r:id="rId9"/>
    <p:sldId id="325" r:id="rId10"/>
    <p:sldId id="326" r:id="rId11"/>
    <p:sldId id="277" r:id="rId12"/>
    <p:sldId id="279" r:id="rId13"/>
    <p:sldId id="280" r:id="rId14"/>
    <p:sldId id="327" r:id="rId15"/>
    <p:sldId id="281" r:id="rId16"/>
    <p:sldId id="282" r:id="rId17"/>
    <p:sldId id="283" r:id="rId18"/>
    <p:sldId id="347" r:id="rId19"/>
    <p:sldId id="328" r:id="rId20"/>
    <p:sldId id="329" r:id="rId21"/>
    <p:sldId id="284" r:id="rId22"/>
    <p:sldId id="338" r:id="rId23"/>
    <p:sldId id="337" r:id="rId24"/>
    <p:sldId id="340" r:id="rId25"/>
    <p:sldId id="341" r:id="rId26"/>
    <p:sldId id="342" r:id="rId27"/>
    <p:sldId id="343" r:id="rId28"/>
    <p:sldId id="344" r:id="rId29"/>
    <p:sldId id="330" r:id="rId30"/>
    <p:sldId id="285" r:id="rId31"/>
    <p:sldId id="332" r:id="rId32"/>
    <p:sldId id="286" r:id="rId33"/>
    <p:sldId id="334" r:id="rId34"/>
    <p:sldId id="287" r:id="rId35"/>
    <p:sldId id="346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8" r:id="rId45"/>
    <p:sldId id="311" r:id="rId46"/>
    <p:sldId id="300" r:id="rId47"/>
    <p:sldId id="301" r:id="rId48"/>
    <p:sldId id="302" r:id="rId49"/>
    <p:sldId id="299" r:id="rId50"/>
    <p:sldId id="312" r:id="rId51"/>
    <p:sldId id="303" r:id="rId52"/>
    <p:sldId id="305" r:id="rId53"/>
    <p:sldId id="306" r:id="rId54"/>
    <p:sldId id="304" r:id="rId55"/>
    <p:sldId id="308" r:id="rId56"/>
    <p:sldId id="309" r:id="rId57"/>
    <p:sldId id="314" r:id="rId58"/>
    <p:sldId id="316" r:id="rId59"/>
    <p:sldId id="318" r:id="rId60"/>
    <p:sldId id="317" r:id="rId61"/>
    <p:sldId id="345" r:id="rId62"/>
  </p:sldIdLst>
  <p:sldSz cx="9144000" cy="6858000" type="screen4x3"/>
  <p:notesSz cx="6805613" cy="99441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865">
          <p15:clr>
            <a:srgbClr val="A4A3A4"/>
          </p15:clr>
        </p15:guide>
        <p15:guide id="4" pos="2880">
          <p15:clr>
            <a:srgbClr val="A4A3A4"/>
          </p15:clr>
        </p15:guide>
        <p15:guide id="5" pos="1156">
          <p15:clr>
            <a:srgbClr val="A4A3A4"/>
          </p15:clr>
        </p15:guide>
        <p15:guide id="6" pos="4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10"/>
    <a:srgbClr val="00A0D2"/>
    <a:srgbClr val="00ADCD"/>
    <a:srgbClr val="FFFFFF"/>
    <a:srgbClr val="005A6F"/>
    <a:srgbClr val="4497A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74" autoAdjust="0"/>
    <p:restoredTop sz="94434" autoAdjust="0"/>
  </p:normalViewPr>
  <p:slideViewPr>
    <p:cSldViewPr>
      <p:cViewPr varScale="1">
        <p:scale>
          <a:sx n="93" d="100"/>
          <a:sy n="93" d="100"/>
        </p:scale>
        <p:origin x="258" y="90"/>
      </p:cViewPr>
      <p:guideLst>
        <p:guide orient="horz" pos="1071"/>
        <p:guide orient="horz" pos="2160"/>
        <p:guide orient="horz" pos="865"/>
        <p:guide pos="2880"/>
        <p:guide pos="1156"/>
        <p:guide pos="4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952" y="90"/>
      </p:cViewPr>
      <p:guideLst>
        <p:guide orient="horz" pos="3132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xxxxxxxxxxxxxxx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939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47773823-BDAA-4916-B693-F25DAADC40E0}" type="datetime1">
              <a:rPr lang="en-US" altLang="nl-NL"/>
              <a:pPr/>
              <a:t>2/6/2023</a:t>
            </a:fld>
            <a:endParaRPr lang="en-US" altLang="nl-NL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939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7A45BF6-444A-4ED6-967F-7F6E13973977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479990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xxxxxxxxxxxxxxx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939" y="0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91BC7887-38E6-4DAF-9B86-6DE6E7E4C3FF}" type="datetime1">
              <a:rPr lang="en-US" altLang="nl-NL"/>
              <a:pPr/>
              <a:t>2/6/2023</a:t>
            </a:fld>
            <a:endParaRPr lang="en-US" altLang="nl-NL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562" y="4723448"/>
            <a:ext cx="5444490" cy="447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en-US" altLang="nl-NL"/>
              <a:t>xxxxxxxxxxxxx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939" y="9445169"/>
            <a:ext cx="2949099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64CB6B52-B581-41D4-A325-4C09F5B1EAD8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70157411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/>
              <a:t>xxxxxxxxxxxxxxx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2/6/2023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/>
              <a:t>xxxxxxxxxxxxx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1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152842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/>
              <a:t>xxxxxxxxxxxxxxx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2/6/2023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/>
              <a:t>xxxxxxxxxxxxx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56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732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/>
              <a:t>xxxxxxxxxxxxxxx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2/6/2023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/>
              <a:t>xxxxxxxxxxxxx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57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7327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/>
              <a:t>xxxxxxxxxxxxxxx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2/6/2023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/>
              <a:t>xxxxxxxxxxxxx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58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732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/>
              <a:t>xxxxxxxxxxxxxxx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2/6/2023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/>
              <a:t>xxxxxxxxxxxxx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59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7327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/>
              <a:t>xxxxxxxxxxxxxxx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2/6/2023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/>
              <a:t>xxxxxxxxxxxxx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60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7327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nl-NL"/>
              <a:t>xxxxxxxxxxxxxxx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BC7887-38E6-4DAF-9B86-6DE6E7E4C3FF}" type="datetime1">
              <a:rPr lang="en-US" altLang="nl-NL" smtClean="0"/>
              <a:pPr/>
              <a:t>2/6/2023</a:t>
            </a:fld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nl-NL"/>
              <a:t>xxxxxxxxxxxxx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CB6B52-B581-41D4-A325-4C09F5B1EAD8}" type="slidenum">
              <a:rPr lang="en-US" altLang="nl-NL" smtClean="0"/>
              <a:pPr/>
              <a:t>61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732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7" name="Rectangle 67"/>
          <p:cNvSpPr>
            <a:spLocks noChangeArrowheads="1"/>
          </p:cNvSpPr>
          <p:nvPr userDrawn="1"/>
        </p:nvSpPr>
        <p:spPr bwMode="blackWhite">
          <a:xfrm>
            <a:off x="0" y="1700213"/>
            <a:ext cx="9144000" cy="51577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56" name="Rectangle 56"/>
          <p:cNvSpPr>
            <a:spLocks noGrp="1" noChangeArrowheads="1"/>
          </p:cNvSpPr>
          <p:nvPr>
            <p:ph type="ctrTitle" sz="quarter"/>
          </p:nvPr>
        </p:nvSpPr>
        <p:spPr>
          <a:xfrm>
            <a:off x="1798638" y="2286000"/>
            <a:ext cx="6583362" cy="57943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altLang="nl-NL" noProof="0"/>
              <a:t>Click to edit Master title style</a:t>
            </a:r>
          </a:p>
        </p:txBody>
      </p:sp>
      <p:sp>
        <p:nvSpPr>
          <p:cNvPr id="25657" name="Rectangle 5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98638" y="3886200"/>
            <a:ext cx="6583362" cy="336550"/>
          </a:xfrm>
        </p:spPr>
        <p:txBody>
          <a:bodyPr/>
          <a:lstStyle>
            <a:lvl1pPr marL="0" indent="0">
              <a:lnSpc>
                <a:spcPct val="80000"/>
              </a:lnSpc>
              <a:buFont typeface="Zapf Dingbats" pitchFamily="64" charset="2"/>
              <a:buNone/>
              <a:defRPr sz="2000"/>
            </a:lvl1pPr>
          </a:lstStyle>
          <a:p>
            <a:pPr lvl="0"/>
            <a:r>
              <a:rPr lang="en-US" altLang="nl-NL" noProof="0"/>
              <a:t>Click to edit Master subtitle style</a:t>
            </a:r>
          </a:p>
        </p:txBody>
      </p:sp>
      <p:sp>
        <p:nvSpPr>
          <p:cNvPr id="25659" name="Rectangle 59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7E86AFAC-53E1-4EAC-A6FE-32230D766046}" type="datetime1">
              <a:rPr lang="en-US" altLang="nl-NL"/>
              <a:pPr/>
              <a:t>2/6/2023</a:t>
            </a:fld>
            <a:endParaRPr lang="en-US" altLang="nl-NL">
              <a:solidFill>
                <a:schemeClr val="tx1"/>
              </a:solidFill>
            </a:endParaRPr>
          </a:p>
        </p:txBody>
      </p:sp>
      <p:sp>
        <p:nvSpPr>
          <p:cNvPr id="25660" name="Rectangle 6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D56C6E1-5911-4850-885F-AAEF33611A5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25661" name="Rectangle 61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5E205-61A7-43A7-BBD6-52D65186E74D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7BF731-4E3F-4CF2-92C0-DD20D9DF5280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285057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73850" y="609600"/>
            <a:ext cx="1970088" cy="3352800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62000" y="609600"/>
            <a:ext cx="5759450" cy="335280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24ADE2-63D1-4D10-8C41-755A716670ED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E06F8E-6D8B-411D-B2A8-EDAAB93100AC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20128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9B998F09-89A1-4F82-B943-3439030194EE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DF8CBAD-557B-4744-BCC8-12C077C8A03E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344541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75B02819-DA11-4D6B-9F79-36AE6B299988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FFF9D1D-3F32-421F-9390-225B5340D58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998676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el en diagram of 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SmartArt 2"/>
          <p:cNvSpPr>
            <a:spLocks noGrp="1"/>
          </p:cNvSpPr>
          <p:nvPr>
            <p:ph type="dgm" idx="1"/>
          </p:nvPr>
        </p:nvSpPr>
        <p:spPr>
          <a:xfrm>
            <a:off x="762000" y="1762125"/>
            <a:ext cx="7881938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703E8C96-9C6E-465F-A6C7-0C2E452FF5AC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8ECB2A1-78BC-45B6-9B8F-B42A91E78DC0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3208271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762000" y="1762125"/>
            <a:ext cx="7881938" cy="220027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BD3D800E-ECC2-42B5-89F7-8C6E0E63AA20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B8C2458-175B-43BC-BB15-C81F4917FB1A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694312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6172200" cy="5794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62000" y="62484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8B7230B0-38EB-4BAA-AD6A-39115521450C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B64210F-BD5C-425D-8783-6FC07CB6717C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5041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A7BFB2-1E5B-4C62-BCF9-56733655DB09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333D2D-1D40-46C6-BAF9-8835624F0F0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40008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B6137E-4E86-4009-B29E-E37285651321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EAEFEC-C9DA-4211-B047-911AC615085D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4042414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62000" y="1762125"/>
            <a:ext cx="3863975" cy="2200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78375" y="1762125"/>
            <a:ext cx="3865563" cy="2200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1F8D8C-C309-4C61-8C2C-CC65494D55B0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AEDD43-C432-48D3-BF1D-1BA5BD52B62B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049929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F2C8D4-15F6-457C-A331-515FC5CA4461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5CBE9F-3B09-4817-94A3-00507A204447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305223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F09BED-47F0-4656-B9BD-C42CC8A64A9B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189F74-D4A2-4734-91A6-A36CE6107FB8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162376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D2F987-8D42-4BD9-8353-5AEFA93A3417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8F9B30-72C2-48DE-8DCD-3E0272F33384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9403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DF091D-F8D4-4A88-826F-71B470254E84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4BE534-A06C-4D6E-AA1D-EA00105F73C3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53299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8E0D04-1322-4DB4-B29A-4EF41E0D83F7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A79D49-EF3B-4F46-9ED5-41E1C3D12F94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  <p:extLst>
      <p:ext uri="{BB962C8B-B14F-4D97-AF65-F5344CB8AC3E}">
        <p14:creationId xmlns:p14="http://schemas.microsoft.com/office/powerpoint/2010/main" val="411061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1" name="Rectangle 55"/>
          <p:cNvSpPr>
            <a:spLocks noChangeArrowheads="1"/>
          </p:cNvSpPr>
          <p:nvPr userDrawn="1"/>
        </p:nvSpPr>
        <p:spPr bwMode="blackWhite">
          <a:xfrm>
            <a:off x="0" y="1377950"/>
            <a:ext cx="9144000" cy="548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4618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09600"/>
            <a:ext cx="617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24623" name="Rectangle 47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762000" y="1762125"/>
            <a:ext cx="7881938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24624" name="Rectangle 4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84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EAA1B265-39D4-40BF-BFEC-9AD52B4D4C94}" type="datetime1">
              <a:rPr lang="en-US" altLang="nl-NL"/>
              <a:pPr/>
              <a:t>2/6/2023</a:t>
            </a:fld>
            <a:endParaRPr lang="en-US" altLang="nl-NL" sz="1400">
              <a:solidFill>
                <a:schemeClr val="tx1"/>
              </a:solidFill>
            </a:endParaRPr>
          </a:p>
        </p:txBody>
      </p:sp>
      <p:sp>
        <p:nvSpPr>
          <p:cNvPr id="24625" name="Rectangle 4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B3196E4C-C436-4CCB-A1A8-339CA8D4328E}" type="slidenum">
              <a:rPr lang="en-US" altLang="nl-NL"/>
              <a:pPr/>
              <a:t>‹#›</a:t>
            </a:fld>
            <a:endParaRPr lang="en-US" altLang="nl-NL"/>
          </a:p>
        </p:txBody>
      </p:sp>
      <p:sp>
        <p:nvSpPr>
          <p:cNvPr id="24626" name="Rectangle 5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altLang="nl-NL"/>
              <a:t>HU powerpoint template</a:t>
            </a:r>
            <a:endParaRPr lang="en-US" altLang="nl-NL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ED0010"/>
        </a:buClr>
        <a:buSzPct val="60000"/>
        <a:buFont typeface="Zapf Dingbats" pitchFamily="64" charset="2"/>
        <a:buChar char="n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8191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600">
          <a:solidFill>
            <a:srgbClr val="00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400">
          <a:solidFill>
            <a:srgbClr val="000000"/>
          </a:solidFill>
          <a:latin typeface="+mn-lt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200">
          <a:solidFill>
            <a:srgbClr val="000000"/>
          </a:solidFill>
          <a:latin typeface="+mn-lt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Zapf Dingbats" pitchFamily="64" charset="2"/>
        <a:buChar char="n"/>
        <a:defRPr sz="20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9.png"/><Relationship Id="rId21" Type="http://schemas.openxmlformats.org/officeDocument/2006/relationships/image" Target="../media/image46.jpe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5" Type="http://schemas.openxmlformats.org/officeDocument/2006/relationships/image" Target="../media/image50.png"/><Relationship Id="rId2" Type="http://schemas.openxmlformats.org/officeDocument/2006/relationships/image" Target="../media/image28.jpeg"/><Relationship Id="rId16" Type="http://schemas.openxmlformats.org/officeDocument/2006/relationships/image" Target="../media/image41.png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3.png"/><Relationship Id="rId24" Type="http://schemas.openxmlformats.org/officeDocument/2006/relationships/image" Target="../media/image49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Relationship Id="rId22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ti.nl/blog/wp-content/uploads/2015/03/real-time-interactive.gi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hyperlink" Target="http://www.voti.nl/blog/wp-content/uploads/2015/03/real-time-real-time.gif" TargetMode="External"/><Relationship Id="rId4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jpeg"/><Relationship Id="rId4" Type="http://schemas.openxmlformats.org/officeDocument/2006/relationships/image" Target="../media/image19.png"/><Relationship Id="rId9" Type="http://schemas.openxmlformats.org/officeDocument/2006/relationships/hyperlink" Target="http://www.google.nl/url?sa=i&amp;rct=j&amp;q=&amp;esrc=s&amp;source=images&amp;cd=&amp;cad=rja&amp;uact=8&amp;ved=0CAcQjRxqFQoTCKT-wYvQwcgCFcG8FAodCWsMWQ&amp;url=http://www.embedded.com/collections/4397897/Java&amp;psig=AFQjCNFdYNHC-KuLKhOpF1-RK3DKkamqSA&amp;ust=144490052655849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772816"/>
            <a:ext cx="8141172" cy="1470025"/>
          </a:xfrm>
        </p:spPr>
        <p:txBody>
          <a:bodyPr>
            <a:normAutofit fontScale="90000"/>
          </a:bodyPr>
          <a:lstStyle/>
          <a:p>
            <a:r>
              <a:rPr lang="en-US" sz="6000" b="1" noProof="0" dirty="0"/>
              <a:t>C++ on small microcontrollers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3645024"/>
            <a:ext cx="6400800" cy="313932"/>
          </a:xfrm>
        </p:spPr>
        <p:txBody>
          <a:bodyPr/>
          <a:lstStyle/>
          <a:p>
            <a:r>
              <a:rPr lang="en-US" sz="1800" b="1" noProof="0" dirty="0">
                <a:solidFill>
                  <a:schemeClr val="tx1"/>
                </a:solidFill>
              </a:rPr>
              <a:t>Introduction &amp; workshop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328" y="4465847"/>
            <a:ext cx="6302152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b="1" dirty="0">
                <a:solidFill>
                  <a:schemeClr val="tx1"/>
                </a:solidFill>
              </a:rPr>
              <a:t>Wouter van Ooijen MSc (ir)</a:t>
            </a:r>
          </a:p>
          <a:p>
            <a:pPr algn="l"/>
            <a:r>
              <a:rPr lang="nl-NL" b="1" dirty="0">
                <a:solidFill>
                  <a:schemeClr val="tx1"/>
                </a:solidFill>
              </a:rPr>
              <a:t>Hogeschool Utrecht, Netherlands, </a:t>
            </a:r>
          </a:p>
          <a:p>
            <a:pPr algn="l"/>
            <a:r>
              <a:rPr lang="nl-NL" b="1" dirty="0">
                <a:solidFill>
                  <a:schemeClr val="tx1"/>
                </a:solidFill>
              </a:rPr>
              <a:t>   senior </a:t>
            </a:r>
            <a:r>
              <a:rPr lang="nl-NL" b="1" dirty="0" err="1">
                <a:solidFill>
                  <a:schemeClr val="tx1"/>
                </a:solidFill>
              </a:rPr>
              <a:t>lecturer</a:t>
            </a:r>
            <a:r>
              <a:rPr lang="nl-NL" b="1" dirty="0">
                <a:solidFill>
                  <a:schemeClr val="tx1"/>
                </a:solidFill>
              </a:rPr>
              <a:t>  Computer Engineering</a:t>
            </a:r>
          </a:p>
          <a:p>
            <a:pPr algn="l"/>
            <a:r>
              <a:rPr lang="nl-NL" b="1" dirty="0">
                <a:solidFill>
                  <a:schemeClr val="tx1"/>
                </a:solidFill>
              </a:rPr>
              <a:t>wouter.vanooijen@hu.nl</a:t>
            </a:r>
            <a:endParaRPr lang="en-US" b="1" dirty="0">
              <a:solidFill>
                <a:schemeClr val="tx1"/>
              </a:solidFill>
            </a:endParaRPr>
          </a:p>
          <a:p>
            <a:pPr algn="l"/>
            <a:endParaRPr lang="nl-NL" b="1" dirty="0">
              <a:solidFill>
                <a:schemeClr val="tx1"/>
              </a:solidFill>
            </a:endParaRPr>
          </a:p>
          <a:p>
            <a:pPr algn="l"/>
            <a:r>
              <a:rPr lang="nl-NL" b="1" dirty="0">
                <a:solidFill>
                  <a:schemeClr val="tx1"/>
                </a:solidFill>
              </a:rPr>
              <a:t>Meeting C++ Berlin 2015 : Embedded  (&amp; </a:t>
            </a:r>
            <a:r>
              <a:rPr lang="en-US" b="1" dirty="0">
                <a:solidFill>
                  <a:schemeClr val="tx1"/>
                </a:solidFill>
              </a:rPr>
              <a:t>parallelism</a:t>
            </a:r>
            <a:r>
              <a:rPr lang="nl-NL" b="1" dirty="0">
                <a:solidFill>
                  <a:schemeClr val="tx1"/>
                </a:solidFill>
              </a:rPr>
              <a:t>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4755"/>
            <a:ext cx="1736681" cy="191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334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Compared with a desktop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10</a:t>
            </a:fld>
            <a:endParaRPr lang="nl-NL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79"/>
              </p:ext>
            </p:extLst>
          </p:nvPr>
        </p:nvGraphicFramePr>
        <p:xfrm>
          <a:off x="251520" y="1878816"/>
          <a:ext cx="8712968" cy="3926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629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 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 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 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Number</a:t>
                      </a:r>
                      <a:r>
                        <a:rPr lang="nl-NL" dirty="0"/>
                        <a:t> of</a:t>
                      </a:r>
                      <a:r>
                        <a:rPr lang="nl-NL" baseline="0" dirty="0"/>
                        <a:t> I/O </a:t>
                      </a:r>
                      <a:r>
                        <a:rPr lang="nl-NL" baseline="0" dirty="0" err="1"/>
                        <a:t>pins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?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?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Clock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750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400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7.5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Flash ROM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 Tb (</a:t>
                      </a:r>
                      <a:r>
                        <a:rPr lang="nl-NL" dirty="0" err="1"/>
                        <a:t>Hd</a:t>
                      </a:r>
                      <a:r>
                        <a:rPr lang="nl-NL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4’000’000’000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250’000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 </a:t>
                      </a:r>
                      <a:r>
                        <a:rPr lang="nl-NL" dirty="0" err="1"/>
                        <a:t>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16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250’000’000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512 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8’000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Word </a:t>
                      </a:r>
                      <a:r>
                        <a:rPr lang="nl-NL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93131"/>
            <a:ext cx="198723" cy="18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261" y="1988840"/>
            <a:ext cx="1432131" cy="99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95766"/>
            <a:ext cx="105251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51520" y="6003552"/>
            <a:ext cx="3531299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(</a:t>
            </a:r>
            <a:r>
              <a:rPr lang="nl-NL" sz="2400" b="1" dirty="0" err="1"/>
              <a:t>with</a:t>
            </a:r>
            <a:r>
              <a:rPr lang="nl-NL" sz="2400" b="1" dirty="0"/>
              <a:t> </a:t>
            </a:r>
            <a:r>
              <a:rPr lang="nl-NL" sz="2400" b="1" dirty="0" err="1"/>
              <a:t>some</a:t>
            </a:r>
            <a:r>
              <a:rPr lang="nl-NL" sz="2400" b="1" dirty="0"/>
              <a:t> </a:t>
            </a:r>
            <a:r>
              <a:rPr lang="nl-NL" sz="2400" b="1" dirty="0" err="1"/>
              <a:t>rounding</a:t>
            </a:r>
            <a:r>
              <a:rPr lang="nl-NL" sz="2400" b="1" dirty="0"/>
              <a:t>..)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576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56" y="404664"/>
            <a:ext cx="6830144" cy="579438"/>
          </a:xfrm>
        </p:spPr>
        <p:txBody>
          <a:bodyPr/>
          <a:lstStyle/>
          <a:p>
            <a:r>
              <a:rPr lang="en-US" noProof="0" dirty="0"/>
              <a:t>Micro-controllers are everywhere</a:t>
            </a:r>
          </a:p>
        </p:txBody>
      </p:sp>
      <p:sp>
        <p:nvSpPr>
          <p:cNvPr id="8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83" name="Picture 8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79" y="1675814"/>
            <a:ext cx="1489069" cy="10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851" y="4843286"/>
            <a:ext cx="2912162" cy="145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60" y="1560502"/>
            <a:ext cx="1105203" cy="136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31" y="2874608"/>
            <a:ext cx="1420497" cy="109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204864"/>
            <a:ext cx="1399034" cy="139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1152128" cy="114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005064"/>
            <a:ext cx="1905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90" y="1493385"/>
            <a:ext cx="2088232" cy="103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2129780"/>
            <a:ext cx="1440160" cy="116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0" y="2420888"/>
            <a:ext cx="1627658" cy="86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43808" y="4581128"/>
            <a:ext cx="1588067" cy="120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65997" y="2611607"/>
            <a:ext cx="878011" cy="182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24909" y="5044139"/>
            <a:ext cx="1057527" cy="167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24328" y="1484785"/>
            <a:ext cx="1395239" cy="958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3" y="5363958"/>
            <a:ext cx="1006657" cy="132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51" y="3915921"/>
            <a:ext cx="1225302" cy="79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70" y="5615676"/>
            <a:ext cx="10715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4368" y="2996952"/>
            <a:ext cx="1177673" cy="128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3" descr="http://dakzoekje.nl/images/enkelband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707904" y="5949280"/>
            <a:ext cx="864096" cy="635975"/>
          </a:xfrm>
          <a:prstGeom prst="rect">
            <a:avLst/>
          </a:prstGeom>
          <a:noFill/>
        </p:spPr>
      </p:pic>
      <p:pic>
        <p:nvPicPr>
          <p:cNvPr id="102" name="Picture 5" descr="http://www.egoweblog.nl/wp-content/uploads/2010/06/20100104191235OV-chipkaart_studenten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811241" y="4175040"/>
            <a:ext cx="1296144" cy="812176"/>
          </a:xfrm>
          <a:prstGeom prst="rect">
            <a:avLst/>
          </a:prstGeom>
          <a:noFill/>
        </p:spPr>
      </p:pic>
      <p:pic>
        <p:nvPicPr>
          <p:cNvPr id="103" name="Picture 7" descr="http://www.brabant.nl/dossiers/dossiers-op-thema/verkeer-en-vervoer/openbaar-vervoer/-/media/EF0F433ADADA4DCBACD406B2254ACED8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627784" y="3140968"/>
            <a:ext cx="1008112" cy="1124433"/>
          </a:xfrm>
          <a:prstGeom prst="rect">
            <a:avLst/>
          </a:prstGeom>
          <a:noFill/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220072" y="3068960"/>
            <a:ext cx="959171" cy="121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012160" y="3284984"/>
            <a:ext cx="1150159" cy="151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9" y="3678397"/>
            <a:ext cx="1147342" cy="130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53" y="4693125"/>
            <a:ext cx="1079860" cy="139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628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7632848" cy="640358"/>
          </a:xfrm>
        </p:spPr>
        <p:txBody>
          <a:bodyPr>
            <a:noAutofit/>
          </a:bodyPr>
          <a:lstStyle/>
          <a:p>
            <a:pPr algn="ctr"/>
            <a:r>
              <a:rPr lang="en-US" sz="3600" noProof="0" dirty="0"/>
              <a:t>Small microcontroller economics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916832"/>
            <a:ext cx="7881938" cy="4536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/>
              <a:t>Product cost scales with use of resources: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noProof="0" dirty="0"/>
              <a:t>CPU speed (power consumption!!)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noProof="0" dirty="0"/>
              <a:t>code size (Flash)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noProof="0" dirty="0"/>
              <a:t>data size (RAM)</a:t>
            </a:r>
          </a:p>
          <a:p>
            <a:r>
              <a:rPr lang="en-US" sz="2400" b="1" noProof="0" dirty="0"/>
              <a:t>Those prices are </a:t>
            </a:r>
            <a:r>
              <a:rPr lang="en-US" sz="2400" b="1" noProof="0" dirty="0" err="1"/>
              <a:t>payed</a:t>
            </a:r>
            <a:r>
              <a:rPr lang="en-US" sz="2400" b="1" noProof="0" dirty="0"/>
              <a:t> by the </a:t>
            </a:r>
            <a:r>
              <a:rPr lang="en-US" sz="2400" b="1" i="1" noProof="0" dirty="0"/>
              <a:t>manufacturer</a:t>
            </a:r>
            <a:r>
              <a:rPr lang="en-US" sz="2400" b="1" noProof="0" dirty="0"/>
              <a:t>, not by the </a:t>
            </a:r>
            <a:r>
              <a:rPr lang="en-US" sz="2400" b="1" i="1" noProof="0" dirty="0"/>
              <a:t>end user </a:t>
            </a:r>
            <a:r>
              <a:rPr lang="en-US" sz="2400" b="1" noProof="0" dirty="0"/>
              <a:t>(as for desktop software).</a:t>
            </a:r>
          </a:p>
          <a:p>
            <a:endParaRPr lang="en-US" sz="2400" b="1" noProof="0" dirty="0"/>
          </a:p>
          <a:p>
            <a:pPr marL="0" indent="0">
              <a:buNone/>
            </a:pPr>
            <a:r>
              <a:rPr lang="en-US" sz="2400" b="1" noProof="0" dirty="0">
                <a:sym typeface="Wingdings" panose="05000000000000000000" pitchFamily="2" charset="2"/>
              </a:rPr>
              <a:t> Pressure on the developers to reduce resource use: every data byte, instruction counts (even if only in the perception of the managers).</a:t>
            </a:r>
            <a:endParaRPr lang="en-US" sz="2400" b="1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742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188640"/>
            <a:ext cx="8676456" cy="1152128"/>
          </a:xfrm>
        </p:spPr>
        <p:txBody>
          <a:bodyPr>
            <a:noAutofit/>
          </a:bodyPr>
          <a:lstStyle/>
          <a:p>
            <a:pPr algn="ctr"/>
            <a:r>
              <a:rPr lang="en-US" sz="3600" noProof="0" dirty="0"/>
              <a:t>Small micro-controller </a:t>
            </a:r>
            <a:br>
              <a:rPr lang="en-US" sz="3600" noProof="0" dirty="0"/>
            </a:br>
            <a:r>
              <a:rPr lang="en-US" sz="3600" noProof="0" dirty="0"/>
              <a:t>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308845"/>
            <a:ext cx="7881938" cy="35684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noProof="0" dirty="0">
                <a:sym typeface="Wingdings" panose="05000000000000000000" pitchFamily="2" charset="2"/>
              </a:rPr>
              <a:t>Typically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noProof="0" dirty="0">
                <a:sym typeface="Wingdings" panose="05000000000000000000" pitchFamily="2" charset="2"/>
              </a:rPr>
              <a:t>Applications are small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noProof="0" dirty="0">
                <a:sym typeface="Wingdings" panose="05000000000000000000" pitchFamily="2" charset="2"/>
              </a:rPr>
              <a:t>Volumes are high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noProof="0" dirty="0">
                <a:sym typeface="Wingdings" panose="05000000000000000000" pitchFamily="2" charset="2"/>
              </a:rPr>
              <a:t>Worst-case timing constraints must be met (average timing is not important)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45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188640"/>
            <a:ext cx="8676456" cy="1152128"/>
          </a:xfrm>
        </p:spPr>
        <p:txBody>
          <a:bodyPr>
            <a:noAutofit/>
          </a:bodyPr>
          <a:lstStyle/>
          <a:p>
            <a:pPr algn="ctr"/>
            <a:r>
              <a:rPr lang="en-US" sz="3600" noProof="0" dirty="0"/>
              <a:t>Embedded</a:t>
            </a:r>
            <a:br>
              <a:rPr lang="en-US" sz="3600" noProof="0" dirty="0"/>
            </a:br>
            <a:r>
              <a:rPr lang="en-US" sz="3600" noProof="0" dirty="0"/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796731"/>
            <a:ext cx="7881938" cy="61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noProof="0" dirty="0">
                <a:sym typeface="Wingdings" panose="05000000000000000000" pitchFamily="2" charset="2"/>
              </a:rPr>
              <a:t>VDC survey 2010; languages *used*, != LOC</a:t>
            </a:r>
          </a:p>
          <a:p>
            <a:pPr marL="0" indent="0">
              <a:buNone/>
            </a:pPr>
            <a:endParaRPr lang="en-US" b="1" noProof="0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769706" cy="423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07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noProof="0" dirty="0"/>
              <a:t>Use across the spectrum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15</a:t>
            </a:fld>
            <a:endParaRPr lang="nl-N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86" y="4725144"/>
            <a:ext cx="3510681" cy="191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375328" y="2475055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3923928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1Mb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912260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1Gb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6" y="2621456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3" y="3025057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23" y="2634019"/>
            <a:ext cx="1511281" cy="110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8" y="2634019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232012" y="1997224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1Kb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987824" y="4221088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sym typeface="Wingdings" panose="05000000000000000000" pitchFamily="2" charset="2"/>
              </a:rPr>
              <a:t>C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77717" y="4509120"/>
            <a:ext cx="210859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sym typeface="Wingdings" panose="05000000000000000000" pitchFamily="2" charset="2"/>
              </a:rPr>
              <a:t>Assembly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940152" y="4581128"/>
            <a:ext cx="3024336" cy="2304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sym typeface="Wingdings" panose="05000000000000000000" pitchFamily="2" charset="2"/>
              </a:rPr>
              <a:t>C++, C, Java, C#, Perl, Python, …</a:t>
            </a:r>
          </a:p>
          <a:p>
            <a:pPr marL="0" indent="0">
              <a:buNone/>
            </a:pP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18" name="Right Brace 17"/>
          <p:cNvSpPr/>
          <p:nvPr/>
        </p:nvSpPr>
        <p:spPr bwMode="auto">
          <a:xfrm rot="5400000">
            <a:off x="363606" y="4153389"/>
            <a:ext cx="400183" cy="391564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Brace 18"/>
          <p:cNvSpPr/>
          <p:nvPr/>
        </p:nvSpPr>
        <p:spPr bwMode="auto">
          <a:xfrm rot="5400000">
            <a:off x="6032874" y="2026322"/>
            <a:ext cx="332420" cy="4721952"/>
          </a:xfrm>
          <a:prstGeom prst="rightBrace">
            <a:avLst>
              <a:gd name="adj1" fmla="val 8333"/>
              <a:gd name="adj2" fmla="val 35277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3605996" y="518780"/>
            <a:ext cx="464225" cy="6940389"/>
          </a:xfrm>
          <a:prstGeom prst="rightBrace">
            <a:avLst>
              <a:gd name="adj1" fmla="val 8333"/>
              <a:gd name="adj2" fmla="val 59649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ight Brace 18"/>
          <p:cNvSpPr/>
          <p:nvPr/>
        </p:nvSpPr>
        <p:spPr bwMode="auto">
          <a:xfrm rot="5400000" flipH="1">
            <a:off x="2517818" y="2573431"/>
            <a:ext cx="363948" cy="2160240"/>
          </a:xfrm>
          <a:prstGeom prst="rightBrace">
            <a:avLst>
              <a:gd name="adj1" fmla="val 8333"/>
              <a:gd name="adj2" fmla="val 50067"/>
            </a:avLst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003943" y="3003525"/>
            <a:ext cx="153201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C++ gap</a:t>
            </a:r>
            <a:endParaRPr lang="nl-NL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45362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627856"/>
          </a:xfrm>
        </p:spPr>
        <p:txBody>
          <a:bodyPr>
            <a:normAutofit/>
          </a:bodyPr>
          <a:lstStyle/>
          <a:p>
            <a:r>
              <a:rPr lang="en-US" noProof="0" dirty="0"/>
              <a:t>So why should C++ be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204864"/>
            <a:ext cx="8229600" cy="3733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noProof="0" dirty="0">
                <a:sym typeface="Wingdings" panose="05000000000000000000" pitchFamily="2" charset="2"/>
              </a:rPr>
              <a:t>As a better C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noProof="0" dirty="0">
                <a:sym typeface="Wingdings" panose="05000000000000000000" pitchFamily="2" charset="2"/>
              </a:rPr>
              <a:t>(same procedural programming style, but with less room for errors)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noProof="0" dirty="0">
                <a:sym typeface="Wingdings" panose="05000000000000000000" pitchFamily="2" charset="2"/>
              </a:rPr>
              <a:t>Enables other programming styles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noProof="0" dirty="0">
                <a:sym typeface="Wingdings" panose="05000000000000000000" pitchFamily="2" charset="2"/>
              </a:rPr>
              <a:t>(OO, functional, templates, compile time, . . .)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noProof="0" dirty="0">
                <a:sym typeface="Wingdings" panose="05000000000000000000" pitchFamily="2" charset="2"/>
              </a:rPr>
              <a:t>More opportunities for (efficient) code re-use</a:t>
            </a:r>
          </a:p>
          <a:p>
            <a:pPr marL="0" indent="0">
              <a:buNone/>
            </a:pPr>
            <a:endParaRPr lang="en-US" b="1" noProof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0443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But not like C++ on a desktop…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844824"/>
            <a:ext cx="8229600" cy="460851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>
                <a:sym typeface="Wingdings" panose="05000000000000000000" pitchFamily="2" charset="2"/>
              </a:rPr>
              <a:t>Heap: forget it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noProof="0" dirty="0">
                <a:sym typeface="Wingdings" panose="05000000000000000000" pitchFamily="2" charset="2"/>
              </a:rPr>
              <a:t>(if needed: per-size pools)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>
                <a:sym typeface="Wingdings" panose="05000000000000000000" pitchFamily="2" charset="2"/>
              </a:rPr>
              <a:t>Floating point: often not practical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noProof="0" dirty="0">
                <a:sym typeface="Wingdings" panose="05000000000000000000" pitchFamily="2" charset="2"/>
              </a:rPr>
              <a:t>(no HW FPU, SW FP library is large and slow)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>
                <a:sym typeface="Wingdings" panose="05000000000000000000" pitchFamily="2" charset="2"/>
              </a:rPr>
              <a:t>Exceptions: debatable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noProof="0" dirty="0">
                <a:sym typeface="Wingdings" panose="05000000000000000000" pitchFamily="2" charset="2"/>
              </a:rPr>
              <a:t>(but practical problems)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>
                <a:sym typeface="Wingdings" panose="05000000000000000000" pitchFamily="2" charset="2"/>
              </a:rPr>
              <a:t>C++ standard library: large parts are unusable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noProof="0" dirty="0">
                <a:sym typeface="Wingdings" panose="05000000000000000000" pitchFamily="2" charset="2"/>
              </a:rPr>
              <a:t>(heap, float/double, worst-case performance)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>
                <a:sym typeface="Wingdings" panose="05000000000000000000" pitchFamily="2" charset="2"/>
              </a:rPr>
              <a:t>OO at run-time (virtual): often not needed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>
                <a:sym typeface="Wingdings" panose="05000000000000000000" pitchFamily="2" charset="2"/>
              </a:rPr>
              <a:t>ROM is scarce, RAM even more so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 err="1">
                <a:sym typeface="Wingdings" panose="05000000000000000000" pitchFamily="2" charset="2"/>
              </a:rPr>
              <a:t>std</a:t>
            </a:r>
            <a:r>
              <a:rPr lang="en-US" sz="2400" b="1" noProof="0" dirty="0">
                <a:sym typeface="Wingdings" panose="05000000000000000000" pitchFamily="2" charset="2"/>
              </a:rPr>
              <a:t>::</a:t>
            </a:r>
            <a:r>
              <a:rPr lang="en-US" sz="2400" b="1" noProof="0" dirty="0" err="1">
                <a:sym typeface="Wingdings" panose="05000000000000000000" pitchFamily="2" charset="2"/>
              </a:rPr>
              <a:t>ostream</a:t>
            </a:r>
            <a:r>
              <a:rPr lang="en-US" sz="2400" b="1" noProof="0" dirty="0">
                <a:sym typeface="Wingdings" panose="05000000000000000000" pitchFamily="2" charset="2"/>
              </a:rPr>
              <a:t>, </a:t>
            </a:r>
            <a:r>
              <a:rPr lang="en-US" sz="2400" b="1" noProof="0" dirty="0" err="1">
                <a:sym typeface="Wingdings" panose="05000000000000000000" pitchFamily="2" charset="2"/>
              </a:rPr>
              <a:t>std</a:t>
            </a:r>
            <a:r>
              <a:rPr lang="en-US" sz="2400" b="1" noProof="0" dirty="0">
                <a:sym typeface="Wingdings" panose="05000000000000000000" pitchFamily="2" charset="2"/>
              </a:rPr>
              <a:t>::</a:t>
            </a:r>
            <a:r>
              <a:rPr lang="en-US" sz="2400" b="1" noProof="0" dirty="0" err="1">
                <a:sym typeface="Wingdings" panose="05000000000000000000" pitchFamily="2" charset="2"/>
              </a:rPr>
              <a:t>cout</a:t>
            </a:r>
            <a:r>
              <a:rPr lang="en-US" sz="2400" b="1" noProof="0" dirty="0">
                <a:sym typeface="Wingdings" panose="05000000000000000000" pitchFamily="2" charset="2"/>
              </a:rPr>
              <a:t> ??</a:t>
            </a:r>
          </a:p>
          <a:p>
            <a:endParaRPr lang="en-US" sz="2400" b="1" noProof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2400" b="1" noProof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336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What do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854523"/>
            <a:ext cx="8229600" cy="460851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>
                <a:sym typeface="Wingdings" panose="05000000000000000000" pitchFamily="2" charset="2"/>
              </a:rPr>
              <a:t>Cross-toolchain: </a:t>
            </a:r>
          </a:p>
          <a:p>
            <a:pPr marL="533400" lvl="1" indent="0">
              <a:buNone/>
            </a:pPr>
            <a:r>
              <a:rPr lang="en-US" sz="2200" b="1" noProof="0" dirty="0">
                <a:sym typeface="Wingdings" panose="05000000000000000000" pitchFamily="2" charset="2"/>
              </a:rPr>
              <a:t>compiler, linker, tools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sz="2400" b="1" noProof="0" dirty="0">
                <a:sym typeface="Wingdings" panose="05000000000000000000" pitchFamily="2" charset="2"/>
              </a:rPr>
              <a:t>Library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sz="2400" b="1" dirty="0">
                <a:sym typeface="Wingdings" panose="05000000000000000000" pitchFamily="2" charset="2"/>
              </a:rPr>
              <a:t>Target hardware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sz="2400" b="1" dirty="0">
                <a:sym typeface="Wingdings" panose="05000000000000000000" pitchFamily="2" charset="2"/>
              </a:rPr>
              <a:t>Download tool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sz="2400" b="1" dirty="0">
                <a:sym typeface="Wingdings" panose="05000000000000000000" pitchFamily="2" charset="2"/>
              </a:rPr>
              <a:t>(Debugger)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sz="2400" b="1" dirty="0" err="1">
                <a:sym typeface="Wingdings" panose="05000000000000000000" pitchFamily="2" charset="2"/>
              </a:rPr>
              <a:t>Glue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to</a:t>
            </a:r>
            <a:r>
              <a:rPr lang="nl-NL" sz="2400" b="1" dirty="0">
                <a:sym typeface="Wingdings" panose="05000000000000000000" pitchFamily="2" charset="2"/>
              </a:rPr>
              <a:t> keep </a:t>
            </a:r>
            <a:r>
              <a:rPr lang="nl-NL" sz="2400" b="1" dirty="0" err="1">
                <a:sym typeface="Wingdings" panose="05000000000000000000" pitchFamily="2" charset="2"/>
              </a:rPr>
              <a:t>it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all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together</a:t>
            </a:r>
            <a:endParaRPr lang="nl-NL" sz="24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nl-NL" sz="2400" b="1" dirty="0">
                <a:sym typeface="Wingdings" panose="05000000000000000000" pitchFamily="2" charset="2"/>
              </a:rPr>
              <a:t>Editor / IDE</a:t>
            </a:r>
          </a:p>
          <a:p>
            <a:pPr>
              <a:buFont typeface="Wingdings" panose="05000000000000000000" pitchFamily="2" charset="2"/>
              <a:buChar char="q"/>
            </a:pPr>
            <a:endParaRPr lang="nl-NL" sz="2400" b="1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2400" b="1" noProof="0" dirty="0">
                <a:sym typeface="Wingdings" panose="05000000000000000000" pitchFamily="2" charset="2"/>
              </a:rPr>
              <a:t>These </a:t>
            </a:r>
            <a:r>
              <a:rPr lang="nl-NL" sz="2400" b="1" noProof="0" dirty="0" err="1">
                <a:sym typeface="Wingdings" panose="05000000000000000000" pitchFamily="2" charset="2"/>
              </a:rPr>
              <a:t>can</a:t>
            </a:r>
            <a:r>
              <a:rPr lang="nl-NL" sz="2400" b="1" noProof="0" dirty="0">
                <a:sym typeface="Wingdings" panose="05000000000000000000" pitchFamily="2" charset="2"/>
              </a:rPr>
              <a:t> </a:t>
            </a:r>
            <a:r>
              <a:rPr lang="nl-NL" sz="2400" b="1" noProof="0" dirty="0" err="1">
                <a:sym typeface="Wingdings" panose="05000000000000000000" pitchFamily="2" charset="2"/>
              </a:rPr>
              <a:t>be</a:t>
            </a:r>
            <a:r>
              <a:rPr lang="nl-NL" sz="2400" b="1" noProof="0" dirty="0">
                <a:sym typeface="Wingdings" panose="05000000000000000000" pitchFamily="2" charset="2"/>
              </a:rPr>
              <a:t> </a:t>
            </a:r>
            <a:r>
              <a:rPr lang="nl-NL" sz="2400" b="1" dirty="0">
                <a:sym typeface="Wingdings" panose="05000000000000000000" pitchFamily="2" charset="2"/>
              </a:rPr>
              <a:t>separate </a:t>
            </a:r>
            <a:r>
              <a:rPr lang="nl-NL" sz="2400" b="1" dirty="0" err="1">
                <a:sym typeface="Wingdings" panose="05000000000000000000" pitchFamily="2" charset="2"/>
              </a:rPr>
              <a:t>components</a:t>
            </a:r>
            <a:r>
              <a:rPr lang="nl-NL" sz="2400" b="1" dirty="0">
                <a:sym typeface="Wingdings" panose="05000000000000000000" pitchFamily="2" charset="2"/>
              </a:rPr>
              <a:t>, or </a:t>
            </a:r>
            <a:r>
              <a:rPr lang="nl-NL" sz="2400" b="1" dirty="0" err="1">
                <a:sym typeface="Wingdings" panose="05000000000000000000" pitchFamily="2" charset="2"/>
              </a:rPr>
              <a:t>integrated</a:t>
            </a:r>
            <a:r>
              <a:rPr lang="nl-NL" sz="2400" b="1" dirty="0">
                <a:sym typeface="Wingdings" panose="05000000000000000000" pitchFamily="2" charset="2"/>
              </a:rPr>
              <a:t> (</a:t>
            </a:r>
            <a:r>
              <a:rPr lang="nl-NL" sz="2400" b="1" dirty="0" err="1">
                <a:sym typeface="Wingdings" panose="05000000000000000000" pitchFamily="2" charset="2"/>
              </a:rPr>
              <a:t>Arduino</a:t>
            </a:r>
            <a:r>
              <a:rPr lang="nl-NL" sz="2400" b="1" dirty="0">
                <a:sym typeface="Wingdings" panose="05000000000000000000" pitchFamily="2" charset="2"/>
              </a:rPr>
              <a:t>, </a:t>
            </a:r>
            <a:r>
              <a:rPr lang="nl-NL" sz="2400" b="1" dirty="0" err="1">
                <a:sym typeface="Wingdings" panose="05000000000000000000" pitchFamily="2" charset="2"/>
              </a:rPr>
              <a:t>mbed</a:t>
            </a:r>
            <a:r>
              <a:rPr lang="nl-NL" sz="2400" b="1" dirty="0">
                <a:sym typeface="Wingdings" panose="05000000000000000000" pitchFamily="2" charset="2"/>
              </a:rPr>
              <a:t>, </a:t>
            </a:r>
            <a:r>
              <a:rPr lang="nl-NL" sz="2400" b="1" dirty="0" err="1">
                <a:sym typeface="Wingdings" panose="05000000000000000000" pitchFamily="2" charset="2"/>
              </a:rPr>
              <a:t>Ateml</a:t>
            </a:r>
            <a:r>
              <a:rPr lang="nl-NL" sz="2400" b="1" dirty="0">
                <a:sym typeface="Wingdings" panose="05000000000000000000" pitchFamily="2" charset="2"/>
              </a:rPr>
              <a:t> Studio, MPLAB, … )</a:t>
            </a:r>
            <a:endParaRPr lang="en-US" sz="2400" b="1" noProof="0" dirty="0">
              <a:sym typeface="Wingdings" panose="05000000000000000000" pitchFamily="2" charset="2"/>
            </a:endParaRPr>
          </a:p>
          <a:p>
            <a:endParaRPr lang="en-US" sz="2400" b="1" noProof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2400" b="1" noProof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5" name="Right Brace 18"/>
          <p:cNvSpPr/>
          <p:nvPr/>
        </p:nvSpPr>
        <p:spPr bwMode="auto">
          <a:xfrm rot="10800000" flipH="1">
            <a:off x="5223981" y="1991132"/>
            <a:ext cx="363948" cy="1005820"/>
          </a:xfrm>
          <a:prstGeom prst="rightBrace">
            <a:avLst>
              <a:gd name="adj1" fmla="val 8333"/>
              <a:gd name="adj2" fmla="val 50067"/>
            </a:avLst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87929" y="1988840"/>
            <a:ext cx="359005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Launchpad</a:t>
            </a:r>
            <a:r>
              <a:rPr lang="nl-NL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nl-NL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gcc</a:t>
            </a:r>
            <a:r>
              <a:rPr lang="nl-NL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-arm-</a:t>
            </a:r>
            <a:r>
              <a:rPr lang="nl-NL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embedded</a:t>
            </a:r>
            <a:endParaRPr lang="nl-NL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7" name="Right Brace 18"/>
          <p:cNvSpPr/>
          <p:nvPr/>
        </p:nvSpPr>
        <p:spPr bwMode="auto">
          <a:xfrm rot="10800000" flipH="1">
            <a:off x="5223981" y="3507440"/>
            <a:ext cx="363948" cy="1152128"/>
          </a:xfrm>
          <a:prstGeom prst="rightBrace">
            <a:avLst>
              <a:gd name="adj1" fmla="val 8333"/>
              <a:gd name="adj2" fmla="val 50067"/>
            </a:avLst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85284" y="2996952"/>
            <a:ext cx="237109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Arduino</a:t>
            </a:r>
            <a:r>
              <a:rPr lang="nl-NL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Due</a:t>
            </a:r>
            <a:endParaRPr lang="nl-NL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20760" y="3789040"/>
            <a:ext cx="237109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bmptk</a:t>
            </a:r>
            <a:endParaRPr lang="nl-NL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27182" y="4545124"/>
            <a:ext cx="337009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PSPad</a:t>
            </a:r>
            <a:r>
              <a:rPr lang="nl-NL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nl-NL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CodeLite</a:t>
            </a:r>
            <a:r>
              <a:rPr lang="nl-NL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, …</a:t>
            </a:r>
            <a:endParaRPr lang="nl-NL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7793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Typical cross development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5" name="Rectangle 4"/>
          <p:cNvSpPr txBox="1">
            <a:spLocks noChangeAspect="1" noChangeArrowheads="1"/>
          </p:cNvSpPr>
          <p:nvPr/>
        </p:nvSpPr>
        <p:spPr bwMode="auto">
          <a:xfrm>
            <a:off x="1835696" y="2636912"/>
            <a:ext cx="1409923" cy="30777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nl-NL" sz="1400" b="1" dirty="0" err="1">
                <a:solidFill>
                  <a:schemeClr val="tx1"/>
                </a:solidFill>
                <a:latin typeface="Courier New" pitchFamily="49" charset="0"/>
              </a:rPr>
              <a:t>main.cpp</a:t>
            </a:r>
            <a:endParaRPr lang="nl-NL" sz="14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Rectangle 4"/>
          <p:cNvSpPr txBox="1">
            <a:spLocks noChangeAspect="1" noChangeArrowheads="1"/>
          </p:cNvSpPr>
          <p:nvPr/>
        </p:nvSpPr>
        <p:spPr bwMode="auto">
          <a:xfrm>
            <a:off x="3419872" y="2636912"/>
            <a:ext cx="1409923" cy="30777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nl-NL" b="1" dirty="0">
                <a:latin typeface="Courier New" pitchFamily="49" charset="0"/>
              </a:rPr>
              <a:t>foo</a:t>
            </a:r>
            <a:r>
              <a:rPr lang="nl-NL" sz="1400" b="1" dirty="0">
                <a:solidFill>
                  <a:schemeClr val="tx1"/>
                </a:solidFill>
                <a:latin typeface="Courier New" pitchFamily="49" charset="0"/>
              </a:rPr>
              <a:t>.cpp</a:t>
            </a:r>
          </a:p>
        </p:txBody>
      </p:sp>
      <p:sp>
        <p:nvSpPr>
          <p:cNvPr id="7" name="Rectangle 4"/>
          <p:cNvSpPr txBox="1">
            <a:spLocks noChangeAspect="1" noChangeArrowheads="1"/>
          </p:cNvSpPr>
          <p:nvPr/>
        </p:nvSpPr>
        <p:spPr bwMode="auto">
          <a:xfrm>
            <a:off x="5004048" y="2636912"/>
            <a:ext cx="1728192" cy="30777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nl-NL" b="1" dirty="0">
                <a:latin typeface="Courier New" pitchFamily="49" charset="0"/>
              </a:rPr>
              <a:t>bar</a:t>
            </a:r>
            <a:r>
              <a:rPr lang="nl-NL" sz="1400" b="1" dirty="0">
                <a:solidFill>
                  <a:schemeClr val="tx1"/>
                </a:solidFill>
                <a:latin typeface="Courier New" pitchFamily="49" charset="0"/>
              </a:rPr>
              <a:t>.cpp</a:t>
            </a:r>
          </a:p>
        </p:txBody>
      </p:sp>
      <p:sp>
        <p:nvSpPr>
          <p:cNvPr id="8" name="Rectangle 4"/>
          <p:cNvSpPr txBox="1">
            <a:spLocks noChangeAspect="1" noChangeArrowheads="1"/>
          </p:cNvSpPr>
          <p:nvPr/>
        </p:nvSpPr>
        <p:spPr bwMode="auto">
          <a:xfrm>
            <a:off x="3450109" y="1700808"/>
            <a:ext cx="1409923" cy="30777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nl-NL" b="1" dirty="0" err="1">
                <a:latin typeface="Courier New" pitchFamily="49" charset="0"/>
              </a:rPr>
              <a:t>foo</a:t>
            </a:r>
            <a:r>
              <a:rPr lang="nl-NL" sz="1400" b="1" dirty="0" err="1">
                <a:solidFill>
                  <a:schemeClr val="tx1"/>
                </a:solidFill>
                <a:latin typeface="Courier New" pitchFamily="49" charset="0"/>
              </a:rPr>
              <a:t>.h</a:t>
            </a:r>
            <a:endParaRPr lang="nl-NL" sz="14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9" name="Rectangle 4"/>
          <p:cNvSpPr txBox="1">
            <a:spLocks noChangeAspect="1" noChangeArrowheads="1"/>
          </p:cNvSpPr>
          <p:nvPr/>
        </p:nvSpPr>
        <p:spPr bwMode="auto">
          <a:xfrm>
            <a:off x="4962277" y="1700808"/>
            <a:ext cx="1409923" cy="30777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nl-NL" b="1" dirty="0" err="1">
                <a:latin typeface="Courier New" pitchFamily="49" charset="0"/>
              </a:rPr>
              <a:t>bar</a:t>
            </a:r>
            <a:r>
              <a:rPr lang="nl-NL" sz="1400" b="1" dirty="0" err="1">
                <a:solidFill>
                  <a:schemeClr val="tx1"/>
                </a:solidFill>
                <a:latin typeface="Courier New" pitchFamily="49" charset="0"/>
              </a:rPr>
              <a:t>.h</a:t>
            </a:r>
            <a:endParaRPr lang="nl-NL" sz="14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5508104" y="1988840"/>
            <a:ext cx="0" cy="648072"/>
          </a:xfrm>
          <a:prstGeom prst="straightConnector1">
            <a:avLst/>
          </a:prstGeom>
          <a:solidFill>
            <a:srgbClr val="00B8FF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995936" y="1988840"/>
            <a:ext cx="0" cy="648072"/>
          </a:xfrm>
          <a:prstGeom prst="straightConnector1">
            <a:avLst/>
          </a:prstGeom>
          <a:solidFill>
            <a:srgbClr val="00B8FF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283968" y="1988840"/>
            <a:ext cx="936104" cy="648072"/>
          </a:xfrm>
          <a:prstGeom prst="straightConnector1">
            <a:avLst/>
          </a:prstGeom>
          <a:solidFill>
            <a:srgbClr val="00B8FF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2771800" y="1988840"/>
            <a:ext cx="936104" cy="648072"/>
          </a:xfrm>
          <a:prstGeom prst="straightConnector1">
            <a:avLst/>
          </a:prstGeom>
          <a:solidFill>
            <a:srgbClr val="00B8FF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arrow"/>
          </a:ln>
          <a:effectLst/>
        </p:spPr>
      </p:cxnSp>
      <p:sp>
        <p:nvSpPr>
          <p:cNvPr id="14" name="Rectangle 4"/>
          <p:cNvSpPr txBox="1">
            <a:spLocks noChangeAspect="1" noChangeArrowheads="1"/>
          </p:cNvSpPr>
          <p:nvPr/>
        </p:nvSpPr>
        <p:spPr bwMode="auto">
          <a:xfrm>
            <a:off x="1547664" y="2132856"/>
            <a:ext cx="25202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en-US" sz="1000" b="1" kern="0" dirty="0">
                <a:solidFill>
                  <a:srgbClr val="000000"/>
                </a:solidFill>
                <a:latin typeface="+mn-lt"/>
              </a:rPr>
              <a:t>arrow means #include</a:t>
            </a:r>
          </a:p>
        </p:txBody>
      </p:sp>
      <p:sp>
        <p:nvSpPr>
          <p:cNvPr id="15" name="Down Arrow 9"/>
          <p:cNvSpPr>
            <a:spLocks noChangeArrowheads="1"/>
          </p:cNvSpPr>
          <p:nvPr/>
        </p:nvSpPr>
        <p:spPr bwMode="auto">
          <a:xfrm>
            <a:off x="2411760" y="2996952"/>
            <a:ext cx="214313" cy="358329"/>
          </a:xfrm>
          <a:prstGeom prst="downArrow">
            <a:avLst>
              <a:gd name="adj1" fmla="val 57552"/>
              <a:gd name="adj2" fmla="val 50000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7030A0"/>
              </a:solidFill>
            </a:endParaRPr>
          </a:p>
        </p:txBody>
      </p:sp>
      <p:sp>
        <p:nvSpPr>
          <p:cNvPr id="16" name="Down Arrow 9"/>
          <p:cNvSpPr>
            <a:spLocks noChangeArrowheads="1"/>
          </p:cNvSpPr>
          <p:nvPr/>
        </p:nvSpPr>
        <p:spPr bwMode="auto">
          <a:xfrm>
            <a:off x="3923928" y="2996952"/>
            <a:ext cx="288032" cy="358329"/>
          </a:xfrm>
          <a:prstGeom prst="downArrow">
            <a:avLst>
              <a:gd name="adj1" fmla="val 57552"/>
              <a:gd name="adj2" fmla="val 50000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7030A0"/>
              </a:solidFill>
            </a:endParaRPr>
          </a:p>
        </p:txBody>
      </p:sp>
      <p:sp>
        <p:nvSpPr>
          <p:cNvPr id="17" name="Down Arrow 9"/>
          <p:cNvSpPr>
            <a:spLocks noChangeArrowheads="1"/>
          </p:cNvSpPr>
          <p:nvPr/>
        </p:nvSpPr>
        <p:spPr bwMode="auto">
          <a:xfrm>
            <a:off x="5580112" y="2996952"/>
            <a:ext cx="214313" cy="358329"/>
          </a:xfrm>
          <a:prstGeom prst="downArrow">
            <a:avLst>
              <a:gd name="adj1" fmla="val 57552"/>
              <a:gd name="adj2" fmla="val 50000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Right Brace 13"/>
          <p:cNvSpPr>
            <a:spLocks/>
          </p:cNvSpPr>
          <p:nvPr/>
        </p:nvSpPr>
        <p:spPr bwMode="auto">
          <a:xfrm rot="5400000">
            <a:off x="4752019" y="1160749"/>
            <a:ext cx="360039" cy="5472608"/>
          </a:xfrm>
          <a:prstGeom prst="rightBrace">
            <a:avLst>
              <a:gd name="adj1" fmla="val 8306"/>
              <a:gd name="adj2" fmla="val 65767"/>
            </a:avLst>
          </a:prstGeom>
          <a:noFill/>
          <a:ln w="76200" algn="ctr">
            <a:solidFill>
              <a:srgbClr val="7030A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Down Arrow 9"/>
          <p:cNvSpPr>
            <a:spLocks noChangeArrowheads="1"/>
          </p:cNvSpPr>
          <p:nvPr/>
        </p:nvSpPr>
        <p:spPr bwMode="auto">
          <a:xfrm>
            <a:off x="3923928" y="4150791"/>
            <a:ext cx="288032" cy="358329"/>
          </a:xfrm>
          <a:prstGeom prst="downArrow">
            <a:avLst>
              <a:gd name="adj1" fmla="val 57552"/>
              <a:gd name="adj2" fmla="val 50000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Flowchart: Magnetic Disk 3"/>
          <p:cNvSpPr>
            <a:spLocks noChangeArrowheads="1"/>
          </p:cNvSpPr>
          <p:nvPr/>
        </p:nvSpPr>
        <p:spPr bwMode="auto">
          <a:xfrm>
            <a:off x="2411760" y="3429000"/>
            <a:ext cx="288032" cy="288032"/>
          </a:xfrm>
          <a:prstGeom prst="flowChartMagneticDisk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lowchart: Magnetic Disk 3"/>
          <p:cNvSpPr>
            <a:spLocks noChangeArrowheads="1"/>
          </p:cNvSpPr>
          <p:nvPr/>
        </p:nvSpPr>
        <p:spPr bwMode="auto">
          <a:xfrm>
            <a:off x="3923928" y="3429000"/>
            <a:ext cx="288032" cy="288032"/>
          </a:xfrm>
          <a:prstGeom prst="flowChartMagneticDisk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lowchart: Magnetic Disk 3"/>
          <p:cNvSpPr>
            <a:spLocks noChangeArrowheads="1"/>
          </p:cNvSpPr>
          <p:nvPr/>
        </p:nvSpPr>
        <p:spPr bwMode="auto">
          <a:xfrm>
            <a:off x="5508104" y="3429000"/>
            <a:ext cx="288032" cy="288032"/>
          </a:xfrm>
          <a:prstGeom prst="flowChartMagneticDisk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lowchart: Magnetic Disk 3"/>
          <p:cNvSpPr>
            <a:spLocks noChangeArrowheads="1"/>
          </p:cNvSpPr>
          <p:nvPr/>
        </p:nvSpPr>
        <p:spPr bwMode="auto">
          <a:xfrm>
            <a:off x="3923928" y="4509120"/>
            <a:ext cx="288032" cy="288032"/>
          </a:xfrm>
          <a:prstGeom prst="flowChartMagneticDisk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4"/>
          <p:cNvSpPr txBox="1">
            <a:spLocks noChangeAspect="1" noChangeArrowheads="1"/>
          </p:cNvSpPr>
          <p:nvPr/>
        </p:nvSpPr>
        <p:spPr bwMode="auto">
          <a:xfrm>
            <a:off x="3419872" y="4892845"/>
            <a:ext cx="1428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en-US" sz="1800" kern="0" dirty="0" err="1">
                <a:solidFill>
                  <a:srgbClr val="000000"/>
                </a:solidFill>
                <a:latin typeface="+mn-lt"/>
              </a:rPr>
              <a:t>main.hex</a:t>
            </a:r>
            <a:endParaRPr lang="en-US" sz="180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5" name="Rectangle 4"/>
          <p:cNvSpPr txBox="1">
            <a:spLocks noChangeAspect="1" noChangeArrowheads="1"/>
          </p:cNvSpPr>
          <p:nvPr/>
        </p:nvSpPr>
        <p:spPr bwMode="auto">
          <a:xfrm>
            <a:off x="2627784" y="3429000"/>
            <a:ext cx="1428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en-US" sz="1800" kern="0" dirty="0" err="1">
                <a:solidFill>
                  <a:srgbClr val="000000"/>
                </a:solidFill>
                <a:latin typeface="+mn-lt"/>
              </a:rPr>
              <a:t>main.o</a:t>
            </a:r>
            <a:endParaRPr lang="en-US" sz="180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6" name="Rectangle 4"/>
          <p:cNvSpPr txBox="1">
            <a:spLocks noChangeAspect="1" noChangeArrowheads="1"/>
          </p:cNvSpPr>
          <p:nvPr/>
        </p:nvSpPr>
        <p:spPr bwMode="auto">
          <a:xfrm>
            <a:off x="4139952" y="3429000"/>
            <a:ext cx="1428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en-US" sz="1800" kern="0" dirty="0" err="1">
                <a:solidFill>
                  <a:srgbClr val="000000"/>
                </a:solidFill>
                <a:latin typeface="+mn-lt"/>
              </a:rPr>
              <a:t>engine.o</a:t>
            </a:r>
            <a:endParaRPr lang="en-US" sz="180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Rectangle 4"/>
          <p:cNvSpPr txBox="1">
            <a:spLocks noChangeAspect="1" noChangeArrowheads="1"/>
          </p:cNvSpPr>
          <p:nvPr/>
        </p:nvSpPr>
        <p:spPr bwMode="auto">
          <a:xfrm>
            <a:off x="5724128" y="3429000"/>
            <a:ext cx="1428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en-US" sz="1800" kern="0" dirty="0" err="1">
                <a:solidFill>
                  <a:srgbClr val="000000"/>
                </a:solidFill>
                <a:latin typeface="+mn-lt"/>
              </a:rPr>
              <a:t>string.o</a:t>
            </a:r>
            <a:endParaRPr lang="en-US" sz="180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8" name="Rectangle 4"/>
          <p:cNvSpPr txBox="1">
            <a:spLocks noChangeAspect="1" noChangeArrowheads="1"/>
          </p:cNvSpPr>
          <p:nvPr/>
        </p:nvSpPr>
        <p:spPr bwMode="auto">
          <a:xfrm>
            <a:off x="2569340" y="3128281"/>
            <a:ext cx="7920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en-US" sz="1000" kern="0" dirty="0">
                <a:solidFill>
                  <a:srgbClr val="000000"/>
                </a:solidFill>
                <a:latin typeface="+mn-lt"/>
              </a:rPr>
              <a:t>compile</a:t>
            </a:r>
          </a:p>
        </p:txBody>
      </p:sp>
      <p:sp>
        <p:nvSpPr>
          <p:cNvPr id="29" name="Rectangle 4"/>
          <p:cNvSpPr txBox="1">
            <a:spLocks noChangeAspect="1" noChangeArrowheads="1"/>
          </p:cNvSpPr>
          <p:nvPr/>
        </p:nvSpPr>
        <p:spPr bwMode="auto">
          <a:xfrm>
            <a:off x="4124833" y="3109060"/>
            <a:ext cx="7920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en-US" sz="1000" kern="0" dirty="0">
                <a:solidFill>
                  <a:srgbClr val="000000"/>
                </a:solidFill>
                <a:latin typeface="+mn-lt"/>
              </a:rPr>
              <a:t>compile</a:t>
            </a:r>
          </a:p>
        </p:txBody>
      </p:sp>
      <p:sp>
        <p:nvSpPr>
          <p:cNvPr id="30" name="Rectangle 4"/>
          <p:cNvSpPr txBox="1">
            <a:spLocks noChangeAspect="1" noChangeArrowheads="1"/>
          </p:cNvSpPr>
          <p:nvPr/>
        </p:nvSpPr>
        <p:spPr bwMode="auto">
          <a:xfrm>
            <a:off x="5724128" y="3110771"/>
            <a:ext cx="7920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en-US" sz="1000" kern="0" dirty="0">
                <a:solidFill>
                  <a:srgbClr val="000000"/>
                </a:solidFill>
                <a:latin typeface="+mn-lt"/>
              </a:rPr>
              <a:t>compile</a:t>
            </a:r>
          </a:p>
        </p:txBody>
      </p:sp>
      <p:sp>
        <p:nvSpPr>
          <p:cNvPr id="31" name="Rectangle 4"/>
          <p:cNvSpPr txBox="1">
            <a:spLocks noChangeAspect="1" noChangeArrowheads="1"/>
          </p:cNvSpPr>
          <p:nvPr/>
        </p:nvSpPr>
        <p:spPr bwMode="auto">
          <a:xfrm>
            <a:off x="4139952" y="4190891"/>
            <a:ext cx="7920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en-US" sz="1000" kern="0" dirty="0">
                <a:solidFill>
                  <a:srgbClr val="000000"/>
                </a:solidFill>
                <a:latin typeface="+mn-lt"/>
              </a:rPr>
              <a:t>link</a:t>
            </a:r>
          </a:p>
        </p:txBody>
      </p:sp>
      <p:sp>
        <p:nvSpPr>
          <p:cNvPr id="32" name="Down Arrow 9"/>
          <p:cNvSpPr>
            <a:spLocks noChangeArrowheads="1"/>
          </p:cNvSpPr>
          <p:nvPr/>
        </p:nvSpPr>
        <p:spPr bwMode="auto">
          <a:xfrm rot="18545622">
            <a:off x="4525867" y="4621663"/>
            <a:ext cx="173316" cy="868114"/>
          </a:xfrm>
          <a:prstGeom prst="downArrow">
            <a:avLst>
              <a:gd name="adj1" fmla="val 57552"/>
              <a:gd name="adj2" fmla="val 50000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7030A0"/>
              </a:solidFill>
            </a:endParaRPr>
          </a:p>
        </p:txBody>
      </p:sp>
      <p:sp>
        <p:nvSpPr>
          <p:cNvPr id="35" name="Flowchart: Magnetic Disk 3"/>
          <p:cNvSpPr>
            <a:spLocks noChangeArrowheads="1"/>
          </p:cNvSpPr>
          <p:nvPr/>
        </p:nvSpPr>
        <p:spPr bwMode="auto">
          <a:xfrm>
            <a:off x="7208522" y="3374502"/>
            <a:ext cx="288032" cy="288032"/>
          </a:xfrm>
          <a:prstGeom prst="flowChartMagneticDisk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4"/>
          <p:cNvSpPr txBox="1">
            <a:spLocks noChangeAspect="1" noChangeArrowheads="1"/>
          </p:cNvSpPr>
          <p:nvPr/>
        </p:nvSpPr>
        <p:spPr bwMode="auto">
          <a:xfrm>
            <a:off x="7496554" y="3401774"/>
            <a:ext cx="1085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nl-NL" sz="1800" kern="0" dirty="0" err="1">
                <a:solidFill>
                  <a:srgbClr val="000000"/>
                </a:solidFill>
                <a:latin typeface="+mn-lt"/>
              </a:rPr>
              <a:t>libraries</a:t>
            </a:r>
            <a:endParaRPr lang="en-US" sz="180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7" name="Rectangle 4"/>
          <p:cNvSpPr txBox="1">
            <a:spLocks noChangeAspect="1" noChangeArrowheads="1"/>
          </p:cNvSpPr>
          <p:nvPr/>
        </p:nvSpPr>
        <p:spPr bwMode="auto">
          <a:xfrm>
            <a:off x="7152878" y="1681063"/>
            <a:ext cx="1409923" cy="30777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nl-NL" b="1" dirty="0" err="1">
                <a:latin typeface="Courier New" pitchFamily="49" charset="0"/>
              </a:rPr>
              <a:t>library</a:t>
            </a:r>
            <a:r>
              <a:rPr lang="nl-NL" sz="1400" b="1" dirty="0" err="1">
                <a:solidFill>
                  <a:schemeClr val="tx1"/>
                </a:solidFill>
                <a:latin typeface="Courier New" pitchFamily="49" charset="0"/>
              </a:rPr>
              <a:t>.h</a:t>
            </a:r>
            <a:endParaRPr lang="nl-NL" sz="14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 flipH="1">
            <a:off x="6444208" y="1950276"/>
            <a:ext cx="936104" cy="648072"/>
          </a:xfrm>
          <a:prstGeom prst="straightConnector1">
            <a:avLst/>
          </a:prstGeom>
          <a:solidFill>
            <a:srgbClr val="00B8FF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arrow"/>
          </a:ln>
          <a:effectLst/>
        </p:spPr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277" y="5349145"/>
            <a:ext cx="1368177" cy="96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4"/>
          <p:cNvSpPr txBox="1">
            <a:spLocks noChangeAspect="1" noChangeArrowheads="1"/>
          </p:cNvSpPr>
          <p:nvPr/>
        </p:nvSpPr>
        <p:spPr bwMode="auto">
          <a:xfrm>
            <a:off x="4644008" y="4797152"/>
            <a:ext cx="7920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nl-NL" sz="1000" kern="0" dirty="0">
                <a:solidFill>
                  <a:srgbClr val="000000"/>
                </a:solidFill>
                <a:latin typeface="+mn-lt"/>
              </a:rPr>
              <a:t>download</a:t>
            </a:r>
            <a:endParaRPr lang="en-US" sz="1000" kern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979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8" grpId="0"/>
      <p:bldP spid="29" grpId="0"/>
      <p:bldP spid="30" grpId="0"/>
      <p:bldP spid="32" grpId="0" animBg="1"/>
      <p:bldP spid="35" grpId="0" animBg="1"/>
      <p:bldP spid="36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Content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584" y="1700808"/>
            <a:ext cx="7992888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b="1" dirty="0"/>
              <a:t>Get </a:t>
            </a:r>
            <a:r>
              <a:rPr lang="nl-NL" sz="2400" b="1" dirty="0" err="1"/>
              <a:t>some</a:t>
            </a:r>
            <a:r>
              <a:rPr lang="nl-NL" sz="2400" b="1" dirty="0"/>
              <a:t> </a:t>
            </a:r>
            <a:r>
              <a:rPr lang="nl-NL" sz="2400" b="1" dirty="0" err="1"/>
              <a:t>terms</a:t>
            </a:r>
            <a:r>
              <a:rPr lang="nl-NL" sz="2400" b="1" dirty="0"/>
              <a:t> right</a:t>
            </a:r>
          </a:p>
          <a:p>
            <a:r>
              <a:rPr lang="nl-NL" sz="2400" b="1" dirty="0"/>
              <a:t>Micro-controller </a:t>
            </a:r>
            <a:r>
              <a:rPr lang="nl-NL" sz="2400" b="1" dirty="0" err="1"/>
              <a:t>compared</a:t>
            </a:r>
            <a:r>
              <a:rPr lang="nl-NL" sz="2400" b="1" dirty="0"/>
              <a:t> </a:t>
            </a:r>
            <a:r>
              <a:rPr lang="nl-NL" sz="2400" b="1" dirty="0" err="1"/>
              <a:t>to</a:t>
            </a:r>
            <a:r>
              <a:rPr lang="nl-NL" sz="2400" b="1" dirty="0"/>
              <a:t> desktop</a:t>
            </a:r>
          </a:p>
          <a:p>
            <a:r>
              <a:rPr lang="nl-NL" sz="2400" b="1" dirty="0"/>
              <a:t>Basic micro-controller development tools</a:t>
            </a:r>
          </a:p>
          <a:p>
            <a:r>
              <a:rPr lang="nl-NL" sz="2400" b="1" dirty="0"/>
              <a:t>Blink a LED on </a:t>
            </a:r>
            <a:r>
              <a:rPr lang="nl-NL" sz="2400" b="1" dirty="0" err="1"/>
              <a:t>the</a:t>
            </a:r>
            <a:r>
              <a:rPr lang="nl-NL" sz="2400" b="1" dirty="0"/>
              <a:t> bare metal</a:t>
            </a:r>
          </a:p>
          <a:p>
            <a:r>
              <a:rPr lang="nl-NL" sz="2400" b="1" dirty="0"/>
              <a:t>Using C++ OO </a:t>
            </a:r>
            <a:r>
              <a:rPr lang="nl-NL" sz="2400" b="1" dirty="0" err="1"/>
              <a:t>abstractions</a:t>
            </a:r>
            <a:endParaRPr lang="nl-NL" sz="2400" b="1" dirty="0"/>
          </a:p>
          <a:p>
            <a:r>
              <a:rPr lang="nl-NL" sz="2400" b="1" dirty="0"/>
              <a:t>Using C+ template-</a:t>
            </a:r>
            <a:r>
              <a:rPr lang="nl-NL" sz="2400" b="1" dirty="0" err="1"/>
              <a:t>based</a:t>
            </a:r>
            <a:r>
              <a:rPr lang="nl-NL" sz="2400" b="1" dirty="0"/>
              <a:t> </a:t>
            </a:r>
            <a:r>
              <a:rPr lang="nl-NL" sz="2400" b="1" dirty="0" err="1"/>
              <a:t>abstractions</a:t>
            </a:r>
            <a:endParaRPr lang="nl-NL" sz="2400" b="1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2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A simplified </a:t>
            </a:r>
            <a:r>
              <a:rPr lang="en-US" noProof="0" dirty="0" err="1"/>
              <a:t>Makefile</a:t>
            </a:r>
            <a:endParaRPr lang="en-US" noProof="0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494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6172200" cy="579438"/>
          </a:xfrm>
        </p:spPr>
        <p:txBody>
          <a:bodyPr/>
          <a:lstStyle/>
          <a:p>
            <a:r>
              <a:rPr lang="en-US" noProof="0" dirty="0"/>
              <a:t>Test case: blink a LED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88840"/>
            <a:ext cx="57023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89103" y="5852120"/>
            <a:ext cx="5963217" cy="4320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noProof="0" dirty="0">
                <a:sym typeface="Wingdings" panose="05000000000000000000" pitchFamily="2" charset="2"/>
              </a:rPr>
              <a:t>The </a:t>
            </a:r>
            <a:r>
              <a:rPr lang="en-US" sz="2400" b="1" noProof="0" dirty="0" err="1">
                <a:sym typeface="Wingdings" panose="05000000000000000000" pitchFamily="2" charset="2"/>
              </a:rPr>
              <a:t>embeded</a:t>
            </a:r>
            <a:r>
              <a:rPr lang="en-US" sz="2400" b="1" noProof="0" dirty="0">
                <a:sym typeface="Wingdings" panose="05000000000000000000" pitchFamily="2" charset="2"/>
              </a:rPr>
              <a:t> way to say “hello world”</a:t>
            </a:r>
          </a:p>
          <a:p>
            <a:pPr>
              <a:buFontTx/>
              <a:buChar char="-"/>
            </a:pPr>
            <a:endParaRPr lang="en-US" sz="2400" b="1" noProof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29023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6172200" cy="579438"/>
          </a:xfrm>
        </p:spPr>
        <p:txBody>
          <a:bodyPr/>
          <a:lstStyle/>
          <a:p>
            <a:r>
              <a:rPr lang="en-US" noProof="0" dirty="0"/>
              <a:t>Arduino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3568" y="3789040"/>
            <a:ext cx="4032448" cy="23762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2400" b="1" noProof="0" dirty="0">
              <a:sym typeface="Wingdings" panose="05000000000000000000" pitchFamily="2" charset="2"/>
            </a:endParaRPr>
          </a:p>
          <a:p>
            <a:endParaRPr lang="en-US" sz="2400" b="1" noProof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2400" b="1" noProof="0" dirty="0">
              <a:sym typeface="Wingdings" panose="05000000000000000000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0400"/>
            <a:ext cx="2495129" cy="171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764704"/>
            <a:ext cx="2572255" cy="253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95536" y="3636624"/>
            <a:ext cx="411480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Hardware: Uno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Atmel ATMega328 micro-controller:</a:t>
            </a:r>
          </a:p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	8 bit CPU, 32k Flash, 2k RAM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USB or wall-wart powered, 5V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USB-to-serial interface, bootloader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Shields (add-on boards)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600" b="1" kern="0" dirty="0">
              <a:sym typeface="Wingdings" panose="05000000000000000000" pitchFamily="2" charset="2"/>
            </a:endParaRPr>
          </a:p>
          <a:p>
            <a:endParaRPr lang="nl-NL" sz="1600" b="1" kern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1600" b="1" kern="0" dirty="0">
              <a:sym typeface="Wingdings" panose="05000000000000000000" pitchFamily="2" charset="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873370" y="3708632"/>
            <a:ext cx="411480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Software: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Arduino all-in-one SDK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Uses limited form of C++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Shields user from lots of details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‘sketches’ (= applications)</a:t>
            </a:r>
            <a:endParaRPr lang="nl-NL" sz="1600" b="1" kern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1600" b="1" kern="0" dirty="0">
              <a:sym typeface="Wingdings" panose="05000000000000000000" pitchFamily="2" charset="2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80138" y="5589240"/>
            <a:ext cx="829631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+ cheap hardware, all-in-one SDK, lots of shields, libraries and sketches available</a:t>
            </a:r>
          </a:p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+ has lowered the entry to use of (simple) embedded systems</a:t>
            </a:r>
          </a:p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- incompatible versions, shield limitations, hides details</a:t>
            </a:r>
          </a:p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- C++ compiler is sub-standard, and lacks most libraries</a:t>
            </a:r>
          </a:p>
          <a:p>
            <a:pPr marL="0" indent="0">
              <a:buNone/>
            </a:pPr>
            <a:endParaRPr lang="en-US" sz="1600" b="1" kern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600" b="1" kern="0" dirty="0">
              <a:sym typeface="Wingdings" panose="05000000000000000000" pitchFamily="2" charset="2"/>
            </a:endParaRPr>
          </a:p>
          <a:p>
            <a:endParaRPr lang="nl-NL" sz="1600" b="1" kern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16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240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6172200" cy="579438"/>
          </a:xfrm>
        </p:spPr>
        <p:txBody>
          <a:bodyPr/>
          <a:lstStyle/>
          <a:p>
            <a:r>
              <a:rPr lang="en-US" noProof="0" dirty="0"/>
              <a:t>Arduino Due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23</a:t>
            </a:fld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" y="1670615"/>
            <a:ext cx="387866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3568" y="4149080"/>
            <a:ext cx="8229600" cy="20162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2400" b="1" noProof="0" dirty="0">
              <a:sym typeface="Wingdings" panose="05000000000000000000" pitchFamily="2" charset="2"/>
            </a:endParaRPr>
          </a:p>
          <a:p>
            <a:endParaRPr lang="en-US" sz="2400" b="1" noProof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2400" b="1" noProof="0" dirty="0">
              <a:sym typeface="Wingdings" panose="05000000000000000000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95536" y="3789040"/>
            <a:ext cx="460851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Hardware: Uno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Atmel SAM3X8E micro-controller:</a:t>
            </a:r>
          </a:p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      32 bit Cortex-M3, 512k Flash, 96k RAM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Connections upwards compatible, but 3.3V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Faster, more pins, USB host, …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Standard GCC and libraries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600" b="1" kern="0" dirty="0">
              <a:sym typeface="Wingdings" panose="05000000000000000000" pitchFamily="2" charset="2"/>
            </a:endParaRPr>
          </a:p>
          <a:p>
            <a:endParaRPr lang="nl-NL" sz="1600" b="1" kern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1600" b="1" kern="0" dirty="0">
              <a:sym typeface="Wingdings" panose="05000000000000000000" pitchFamily="2" charset="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48063" y="3861048"/>
            <a:ext cx="3312369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Software: bmptk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Small and simple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 err="1">
                <a:sym typeface="Wingdings" panose="05000000000000000000" pitchFamily="2" charset="2"/>
              </a:rPr>
              <a:t>Makescript</a:t>
            </a:r>
            <a:endParaRPr lang="en-US" sz="1600" b="1" kern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kern="0" dirty="0">
                <a:sym typeface="Wingdings" panose="05000000000000000000" pitchFamily="2" charset="2"/>
              </a:rPr>
              <a:t>Use your favorite editor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600" b="1" kern="0" dirty="0">
              <a:sym typeface="Wingdings" panose="05000000000000000000" pitchFamily="2" charset="2"/>
            </a:endParaRPr>
          </a:p>
          <a:p>
            <a:endParaRPr lang="nl-NL" sz="1600" b="1" kern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16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64928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SAM3X memory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453336"/>
            <a:ext cx="5734404" cy="216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200" b="1" noProof="0" dirty="0"/>
              <a:t>SAM3X  datasheet p 31</a:t>
            </a:r>
            <a:endParaRPr lang="en-US" sz="1200" b="1" noProof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1200" b="1" noProof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24</a:t>
            </a:fld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1972219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8" y="1528085"/>
            <a:ext cx="1683817" cy="515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039" y="1575810"/>
            <a:ext cx="1533525" cy="458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9"/>
          <p:cNvSpPr/>
          <p:nvPr/>
        </p:nvSpPr>
        <p:spPr bwMode="auto">
          <a:xfrm rot="10800000">
            <a:off x="2051721" y="1628798"/>
            <a:ext cx="824265" cy="5057039"/>
          </a:xfrm>
          <a:prstGeom prst="rightBrace">
            <a:avLst>
              <a:gd name="adj1" fmla="val 8333"/>
              <a:gd name="adj2" fmla="val 63788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ight Brace 19"/>
          <p:cNvSpPr/>
          <p:nvPr/>
        </p:nvSpPr>
        <p:spPr bwMode="auto">
          <a:xfrm rot="10800000">
            <a:off x="4499993" y="1510009"/>
            <a:ext cx="824265" cy="5057039"/>
          </a:xfrm>
          <a:prstGeom prst="rightBrace">
            <a:avLst>
              <a:gd name="adj1" fmla="val 8333"/>
              <a:gd name="adj2" fmla="val 4532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032" y="2996952"/>
            <a:ext cx="1764943" cy="144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Brace 19"/>
          <p:cNvSpPr/>
          <p:nvPr/>
        </p:nvSpPr>
        <p:spPr bwMode="auto">
          <a:xfrm rot="10800000">
            <a:off x="6804249" y="2852936"/>
            <a:ext cx="536230" cy="1800200"/>
          </a:xfrm>
          <a:prstGeom prst="rightBrace">
            <a:avLst>
              <a:gd name="adj1" fmla="val 8333"/>
              <a:gd name="adj2" fmla="val 47371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176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78" y="1481108"/>
            <a:ext cx="4544670" cy="479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Access to GPIO pins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8" name="Oval 7"/>
          <p:cNvSpPr/>
          <p:nvPr/>
        </p:nvSpPr>
        <p:spPr bwMode="auto">
          <a:xfrm>
            <a:off x="1907704" y="2852936"/>
            <a:ext cx="1872208" cy="28803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67544" y="6453336"/>
            <a:ext cx="5734404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/>
              <a:t>SAM3X  datasheet p 631</a:t>
            </a:r>
            <a:endParaRPr lang="nl-NL" sz="1200" b="1" kern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1200" b="1" kern="0" dirty="0">
              <a:sym typeface="Wingdings" panose="05000000000000000000" pitchFamily="2" charset="2"/>
            </a:endParaRPr>
          </a:p>
        </p:txBody>
      </p:sp>
      <p:sp>
        <p:nvSpPr>
          <p:cNvPr id="12" name="Oval 7"/>
          <p:cNvSpPr/>
          <p:nvPr/>
        </p:nvSpPr>
        <p:spPr bwMode="auto">
          <a:xfrm>
            <a:off x="1835696" y="3933056"/>
            <a:ext cx="1872208" cy="36004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14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547813"/>
            <a:ext cx="72390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14300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Using GPIO pins - </a:t>
            </a:r>
            <a:r>
              <a:rPr lang="en-US" noProof="0" dirty="0">
                <a:sym typeface="Wingdings" panose="05000000000000000000" pitchFamily="2" charset="2"/>
              </a:rPr>
              <a:t>make a pin an output</a:t>
            </a:r>
            <a:br>
              <a:rPr lang="en-US" noProof="0" dirty="0">
                <a:sym typeface="Wingdings" panose="05000000000000000000" pitchFamily="2" charset="2"/>
              </a:rPr>
            </a:br>
            <a:endParaRPr lang="en-US" noProof="0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8" name="Oval 7"/>
          <p:cNvSpPr/>
          <p:nvPr/>
        </p:nvSpPr>
        <p:spPr bwMode="auto">
          <a:xfrm>
            <a:off x="899592" y="5013176"/>
            <a:ext cx="2435154" cy="28803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67544" y="6453336"/>
            <a:ext cx="5734404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/>
              <a:t>SAM3X  datasheet p 636</a:t>
            </a:r>
            <a:endParaRPr lang="nl-NL" sz="1200" b="1" kern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1200" b="1" kern="0" dirty="0">
              <a:sym typeface="Wingdings" panose="05000000000000000000" pitchFamily="2" charset="2"/>
            </a:endParaRPr>
          </a:p>
        </p:txBody>
      </p:sp>
      <p:sp>
        <p:nvSpPr>
          <p:cNvPr id="12" name="Oval 7"/>
          <p:cNvSpPr/>
          <p:nvPr/>
        </p:nvSpPr>
        <p:spPr bwMode="auto">
          <a:xfrm>
            <a:off x="1619672" y="1772816"/>
            <a:ext cx="6571828" cy="8640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7"/>
          <p:cNvSpPr/>
          <p:nvPr/>
        </p:nvSpPr>
        <p:spPr bwMode="auto">
          <a:xfrm>
            <a:off x="1554223" y="2348880"/>
            <a:ext cx="1217577" cy="28803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88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697918"/>
            <a:ext cx="72675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27</a:t>
            </a:fld>
            <a:endParaRPr lang="nl-NL" dirty="0"/>
          </a:p>
        </p:txBody>
      </p:sp>
      <p:sp>
        <p:nvSpPr>
          <p:cNvPr id="8" name="Oval 7"/>
          <p:cNvSpPr/>
          <p:nvPr/>
        </p:nvSpPr>
        <p:spPr bwMode="auto">
          <a:xfrm>
            <a:off x="899592" y="4797152"/>
            <a:ext cx="3024336" cy="28803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67544" y="6453336"/>
            <a:ext cx="5734404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/>
              <a:t>SAM3X  datasheet p 642</a:t>
            </a:r>
            <a:endParaRPr lang="nl-NL" sz="1200" b="1" kern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1200" b="1" kern="0" dirty="0">
              <a:sym typeface="Wingdings" panose="05000000000000000000" pitchFamily="2" charset="2"/>
            </a:endParaRPr>
          </a:p>
        </p:txBody>
      </p:sp>
      <p:sp>
        <p:nvSpPr>
          <p:cNvPr id="12" name="Oval 7"/>
          <p:cNvSpPr/>
          <p:nvPr/>
        </p:nvSpPr>
        <p:spPr bwMode="auto">
          <a:xfrm>
            <a:off x="1619672" y="1916832"/>
            <a:ext cx="6571828" cy="8640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7"/>
          <p:cNvSpPr/>
          <p:nvPr/>
        </p:nvSpPr>
        <p:spPr bwMode="auto">
          <a:xfrm>
            <a:off x="1554223" y="2564904"/>
            <a:ext cx="1217577" cy="28803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14300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Using GPIO pins - </a:t>
            </a:r>
            <a:r>
              <a:rPr lang="en-US" noProof="0" dirty="0">
                <a:sym typeface="Wingdings" panose="05000000000000000000" pitchFamily="2" charset="2"/>
              </a:rPr>
              <a:t>make a pin high (= 1)</a:t>
            </a:r>
            <a:br>
              <a:rPr lang="en-US" noProof="0" dirty="0">
                <a:sym typeface="Wingdings" panose="05000000000000000000" pitchFamily="2" charset="2"/>
              </a:rPr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26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Access to GPIO pins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696" y="6237312"/>
            <a:ext cx="8229600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b="1" noProof="0" dirty="0"/>
              <a:t>From various Atmel-provided header files</a:t>
            </a:r>
            <a:endParaRPr lang="en-US" sz="1000" b="1" noProof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1000" b="1" noProof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28</a:t>
            </a:fld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247960" y="2979529"/>
            <a:ext cx="8424936" cy="138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REG_PIOB_OER    ( * ( volatile uint32_t* ) 0x400E1010U )</a:t>
            </a:r>
          </a:p>
          <a:p>
            <a:pPr algn="l"/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use:</a:t>
            </a:r>
          </a:p>
          <a:p>
            <a:pPr algn="l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REG_PIOB_OER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( 0x1 &lt;&lt; 27 );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nl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0" y="1628800"/>
            <a:ext cx="63055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Rechte verbindingslijn met pijl 6"/>
          <p:cNvCxnSpPr/>
          <p:nvPr/>
        </p:nvCxnSpPr>
        <p:spPr bwMode="auto">
          <a:xfrm>
            <a:off x="2627784" y="2234208"/>
            <a:ext cx="3384376" cy="9787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47960" y="4725144"/>
            <a:ext cx="829631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As separate registers</a:t>
            </a:r>
          </a:p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+ Works in C++, C and assembler</a:t>
            </a:r>
          </a:p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- Code is specific for one port</a:t>
            </a:r>
          </a:p>
          <a:p>
            <a:pPr marL="0" indent="0">
              <a:buNone/>
            </a:pPr>
            <a:endParaRPr lang="en-US" sz="1600" b="1" kern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600" b="1" kern="0" dirty="0">
              <a:sym typeface="Wingdings" panose="05000000000000000000" pitchFamily="2" charset="2"/>
            </a:endParaRPr>
          </a:p>
          <a:p>
            <a:endParaRPr lang="nl-NL" sz="1600" b="1" kern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16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607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Access to GPIO pins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219042" y="1628800"/>
            <a:ext cx="5361070" cy="37548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</a:p>
          <a:p>
            <a:pPr algn="l"/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uint32_t PIO_PER;       </a:t>
            </a:r>
          </a:p>
          <a:p>
            <a:pPr algn="l"/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uint32_t PIO_PDR;       </a:t>
            </a:r>
          </a:p>
          <a:p>
            <a:pPr algn="l"/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uint32_t PIO_PSR;      </a:t>
            </a:r>
          </a:p>
          <a:p>
            <a:pPr algn="l"/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uint32_t Reserved1[1];</a:t>
            </a:r>
          </a:p>
          <a:p>
            <a:pPr algn="l"/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uint32_t PIO_OER;       </a:t>
            </a:r>
          </a:p>
          <a:p>
            <a:pPr algn="l"/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 </a:t>
            </a:r>
          </a:p>
          <a:p>
            <a:pPr algn="l"/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uint32_t PIO_SODR;     </a:t>
            </a:r>
          </a:p>
          <a:p>
            <a:pPr algn="l"/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uint32_t PIO_CODR;    </a:t>
            </a:r>
          </a:p>
          <a:p>
            <a:pPr algn="l"/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</a:t>
            </a:r>
          </a:p>
          <a:p>
            <a:pPr algn="l"/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} Pio;</a:t>
            </a:r>
          </a:p>
          <a:p>
            <a:pPr algn="l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PIOB       ( (Pio    *)0x400E1000U )</a:t>
            </a:r>
          </a:p>
          <a:p>
            <a:pPr algn="l"/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// use: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PIOB-&gt;PIO_OER  = ( 0x1 &lt;&lt; 27 );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28800"/>
            <a:ext cx="2731999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Rechte verbindingslijn met pijl 11"/>
          <p:cNvCxnSpPr/>
          <p:nvPr/>
        </p:nvCxnSpPr>
        <p:spPr bwMode="auto">
          <a:xfrm flipH="1" flipV="1">
            <a:off x="3635896" y="2852936"/>
            <a:ext cx="2808312" cy="720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Rechte verbindingslijn met pijl 15"/>
          <p:cNvCxnSpPr/>
          <p:nvPr/>
        </p:nvCxnSpPr>
        <p:spPr bwMode="auto">
          <a:xfrm flipH="1" flipV="1">
            <a:off x="3635896" y="3356992"/>
            <a:ext cx="2808312" cy="4320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20965" y="5517232"/>
            <a:ext cx="536107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As a per-port structure</a:t>
            </a:r>
          </a:p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+ Does not work in assembler</a:t>
            </a:r>
          </a:p>
          <a:p>
            <a:pPr marL="0" indent="0">
              <a:buNone/>
            </a:pPr>
            <a:r>
              <a:rPr lang="en-US" sz="1600" b="1" kern="0" dirty="0">
                <a:sym typeface="Wingdings" panose="05000000000000000000" pitchFamily="2" charset="2"/>
              </a:rPr>
              <a:t>- Code can get a </a:t>
            </a:r>
            <a:r>
              <a:rPr lang="en-US" sz="1600" b="1" kern="0" dirty="0" err="1">
                <a:sym typeface="Wingdings" panose="05000000000000000000" pitchFamily="2" charset="2"/>
              </a:rPr>
              <a:t>Pio</a:t>
            </a:r>
            <a:r>
              <a:rPr lang="en-US" sz="1600" b="1" kern="0" dirty="0">
                <a:sym typeface="Wingdings" panose="05000000000000000000" pitchFamily="2" charset="2"/>
              </a:rPr>
              <a:t>* parameter</a:t>
            </a:r>
          </a:p>
          <a:p>
            <a:pPr marL="0" indent="0">
              <a:buNone/>
            </a:pPr>
            <a:endParaRPr lang="en-US" sz="1600" b="1" kern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600" b="1" kern="0" dirty="0">
              <a:sym typeface="Wingdings" panose="05000000000000000000" pitchFamily="2" charset="2"/>
            </a:endParaRPr>
          </a:p>
          <a:p>
            <a:endParaRPr lang="nl-NL" sz="1600" b="1" kern="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nl-NL" sz="16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665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Embedded – a meaning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584" y="1700808"/>
            <a:ext cx="7992888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Means: </a:t>
            </a:r>
          </a:p>
          <a:p>
            <a:r>
              <a:rPr lang="nl-NL" sz="2400" b="1" dirty="0"/>
              <a:t>part of </a:t>
            </a:r>
            <a:r>
              <a:rPr lang="nl-NL" sz="2400" b="1" dirty="0" err="1"/>
              <a:t>something</a:t>
            </a:r>
            <a:r>
              <a:rPr lang="nl-NL" sz="2400" b="1" dirty="0"/>
              <a:t> </a:t>
            </a:r>
            <a:r>
              <a:rPr lang="nl-NL" sz="2400" b="1" dirty="0" err="1"/>
              <a:t>larger</a:t>
            </a:r>
            <a:r>
              <a:rPr lang="nl-NL" sz="2400" b="1" dirty="0"/>
              <a:t> (</a:t>
            </a:r>
            <a:r>
              <a:rPr lang="nl-NL" sz="2400" b="1" dirty="0" err="1"/>
              <a:t>not</a:t>
            </a:r>
            <a:r>
              <a:rPr lang="nl-NL" sz="2400" b="1" dirty="0"/>
              <a:t> </a:t>
            </a:r>
            <a:r>
              <a:rPr lang="nl-NL" sz="2400" b="1" dirty="0" err="1"/>
              <a:t>stand-alone</a:t>
            </a:r>
            <a:r>
              <a:rPr lang="nl-NL" sz="2400" b="1" dirty="0"/>
              <a:t>)</a:t>
            </a:r>
          </a:p>
          <a:p>
            <a:r>
              <a:rPr lang="nl-NL" sz="2400" b="1" dirty="0" err="1"/>
              <a:t>subservient</a:t>
            </a:r>
            <a:r>
              <a:rPr lang="nl-NL" sz="2400" b="1" dirty="0"/>
              <a:t> </a:t>
            </a:r>
            <a:r>
              <a:rPr lang="nl-NL" sz="2400" b="1" dirty="0" err="1"/>
              <a:t>to</a:t>
            </a:r>
            <a:r>
              <a:rPr lang="nl-NL" sz="2400" b="1" dirty="0"/>
              <a:t> </a:t>
            </a:r>
            <a:r>
              <a:rPr lang="nl-NL" sz="2400" b="1" dirty="0" err="1"/>
              <a:t>that</a:t>
            </a:r>
            <a:r>
              <a:rPr lang="nl-NL" sz="2400" b="1" dirty="0"/>
              <a:t> </a:t>
            </a:r>
            <a:r>
              <a:rPr lang="nl-NL" sz="2400" b="1" dirty="0" err="1"/>
              <a:t>larger</a:t>
            </a:r>
            <a:r>
              <a:rPr lang="nl-NL" sz="2400" b="1" dirty="0"/>
              <a:t> </a:t>
            </a:r>
            <a:r>
              <a:rPr lang="nl-NL" sz="2400" b="1" dirty="0" err="1"/>
              <a:t>thing</a:t>
            </a:r>
            <a:r>
              <a:rPr lang="nl-NL" sz="2400" b="1" dirty="0"/>
              <a:t> </a:t>
            </a:r>
          </a:p>
          <a:p>
            <a:r>
              <a:rPr lang="nl-NL" sz="2400" b="1" dirty="0" err="1"/>
              <a:t>with</a:t>
            </a:r>
            <a:r>
              <a:rPr lang="nl-NL" sz="2400" b="1" dirty="0"/>
              <a:t> a </a:t>
            </a:r>
            <a:r>
              <a:rPr lang="nl-NL" sz="2400" b="1" dirty="0" err="1"/>
              <a:t>dedicated</a:t>
            </a:r>
            <a:r>
              <a:rPr lang="nl-NL" sz="2400" b="1" dirty="0"/>
              <a:t> </a:t>
            </a:r>
            <a:r>
              <a:rPr lang="nl-NL" sz="2400" b="1" dirty="0" err="1"/>
              <a:t>task</a:t>
            </a:r>
            <a:r>
              <a:rPr lang="nl-NL" sz="2400" b="1" dirty="0"/>
              <a:t> (</a:t>
            </a:r>
            <a:r>
              <a:rPr lang="nl-NL" sz="2400" b="1" dirty="0" err="1"/>
              <a:t>not</a:t>
            </a:r>
            <a:r>
              <a:rPr lang="nl-NL" sz="2400" b="1" dirty="0"/>
              <a:t> </a:t>
            </a:r>
            <a:r>
              <a:rPr lang="nl-NL" sz="2400" b="1" dirty="0" err="1"/>
              <a:t>general-purpose</a:t>
            </a:r>
            <a:r>
              <a:rPr lang="nl-NL" sz="2400" b="1" dirty="0"/>
              <a:t>). </a:t>
            </a:r>
          </a:p>
          <a:p>
            <a:endParaRPr lang="nl-NL" sz="2400" b="1" dirty="0"/>
          </a:p>
          <a:p>
            <a:pPr marL="0" indent="0">
              <a:buNone/>
            </a:pPr>
            <a:r>
              <a:rPr lang="nl-NL" sz="2400" b="1" dirty="0" err="1"/>
              <a:t>Note</a:t>
            </a:r>
            <a:r>
              <a:rPr lang="nl-NL" sz="2400" b="1" dirty="0"/>
              <a:t> </a:t>
            </a:r>
            <a:r>
              <a:rPr lang="nl-NL" sz="2400" b="1" dirty="0" err="1"/>
              <a:t>that</a:t>
            </a:r>
            <a:r>
              <a:rPr lang="nl-NL" sz="2400" b="1" dirty="0"/>
              <a:t> </a:t>
            </a:r>
            <a:r>
              <a:rPr lang="nl-NL" sz="2400" b="1" dirty="0" err="1"/>
              <a:t>this</a:t>
            </a:r>
            <a:r>
              <a:rPr lang="nl-NL" sz="2400" b="1" dirty="0"/>
              <a:t> does </a:t>
            </a:r>
            <a:r>
              <a:rPr lang="nl-NL" sz="2400" b="1" dirty="0" err="1"/>
              <a:t>not</a:t>
            </a:r>
            <a:r>
              <a:rPr lang="nl-NL" sz="2400" b="1" dirty="0"/>
              <a:t> </a:t>
            </a:r>
            <a:r>
              <a:rPr lang="nl-NL" sz="2400" b="1" dirty="0" err="1"/>
              <a:t>imply</a:t>
            </a:r>
            <a:r>
              <a:rPr lang="nl-NL" sz="2400" b="1" dirty="0"/>
              <a:t> a </a:t>
            </a:r>
            <a:r>
              <a:rPr lang="nl-NL" sz="2400" b="1" dirty="0" err="1"/>
              <a:t>particular</a:t>
            </a:r>
            <a:r>
              <a:rPr lang="nl-NL" sz="2400" b="1" dirty="0"/>
              <a:t> type of hardware or </a:t>
            </a:r>
            <a:r>
              <a:rPr lang="nl-NL" sz="2400" b="1" dirty="0" err="1"/>
              <a:t>style</a:t>
            </a:r>
            <a:r>
              <a:rPr lang="nl-NL" sz="2400" b="1" dirty="0"/>
              <a:t> of </a:t>
            </a:r>
            <a:r>
              <a:rPr lang="nl-NL" sz="2400" b="1" dirty="0" err="1"/>
              <a:t>programming</a:t>
            </a:r>
            <a:r>
              <a:rPr lang="nl-NL" sz="2400" b="1" dirty="0"/>
              <a:t>.</a:t>
            </a:r>
          </a:p>
          <a:p>
            <a:pPr marL="0" indent="0">
              <a:buNone/>
            </a:pPr>
            <a:endParaRPr lang="nl-NL" sz="2400" b="1" dirty="0"/>
          </a:p>
          <a:p>
            <a:pPr marL="0" indent="0">
              <a:buNone/>
            </a:pPr>
            <a:r>
              <a:rPr lang="nl-NL" sz="2400" b="1" dirty="0" err="1"/>
              <a:t>Often</a:t>
            </a:r>
            <a:r>
              <a:rPr lang="nl-NL" sz="2400" b="1" dirty="0"/>
              <a:t> computer hardware is </a:t>
            </a:r>
            <a:r>
              <a:rPr lang="nl-NL" sz="2400" b="1" dirty="0" err="1"/>
              <a:t>used</a:t>
            </a:r>
            <a:r>
              <a:rPr lang="nl-NL" sz="2400" b="1" dirty="0"/>
              <a:t> </a:t>
            </a:r>
            <a:r>
              <a:rPr lang="nl-NL" sz="2400" b="1" dirty="0" err="1"/>
              <a:t>for</a:t>
            </a:r>
            <a:r>
              <a:rPr lang="nl-NL" sz="2400" b="1" dirty="0"/>
              <a:t> </a:t>
            </a:r>
            <a:r>
              <a:rPr lang="nl-NL" sz="2400" b="1" dirty="0" err="1"/>
              <a:t>embedded</a:t>
            </a:r>
            <a:r>
              <a:rPr lang="nl-NL" sz="2400" b="1" dirty="0"/>
              <a:t> systems </a:t>
            </a:r>
            <a:r>
              <a:rPr lang="nl-NL" sz="2400" b="1" dirty="0" err="1"/>
              <a:t>that</a:t>
            </a:r>
            <a:r>
              <a:rPr lang="nl-NL" sz="2400" b="1" dirty="0"/>
              <a:t> is </a:t>
            </a:r>
            <a:r>
              <a:rPr lang="nl-NL" sz="2400" b="1" dirty="0" err="1"/>
              <a:t>the</a:t>
            </a:r>
            <a:r>
              <a:rPr lang="nl-NL" sz="2400" b="1" dirty="0"/>
              <a:t> </a:t>
            </a:r>
            <a:r>
              <a:rPr lang="nl-NL" sz="2400" b="1" dirty="0" err="1"/>
              <a:t>same</a:t>
            </a:r>
            <a:r>
              <a:rPr lang="nl-NL" sz="2400" b="1" dirty="0"/>
              <a:t> or </a:t>
            </a:r>
            <a:r>
              <a:rPr lang="nl-NL" sz="2400" b="1" dirty="0" err="1"/>
              <a:t>very</a:t>
            </a:r>
            <a:r>
              <a:rPr lang="nl-NL" sz="2400" b="1" dirty="0"/>
              <a:t> </a:t>
            </a:r>
            <a:r>
              <a:rPr lang="nl-NL" sz="2400" b="1" dirty="0" err="1"/>
              <a:t>similar</a:t>
            </a:r>
            <a:r>
              <a:rPr lang="nl-NL" sz="2400" b="1" dirty="0"/>
              <a:t> </a:t>
            </a:r>
            <a:r>
              <a:rPr lang="nl-NL" sz="2400" b="1" dirty="0" err="1"/>
              <a:t>to</a:t>
            </a:r>
            <a:r>
              <a:rPr lang="nl-NL" sz="2400" b="1" dirty="0"/>
              <a:t> </a:t>
            </a:r>
            <a:r>
              <a:rPr lang="nl-NL" sz="2400" b="1" dirty="0" err="1"/>
              <a:t>what</a:t>
            </a:r>
            <a:r>
              <a:rPr lang="nl-NL" sz="2400" b="1" dirty="0"/>
              <a:t> is </a:t>
            </a:r>
            <a:r>
              <a:rPr lang="nl-NL" sz="2400" b="1" dirty="0" err="1"/>
              <a:t>used</a:t>
            </a:r>
            <a:r>
              <a:rPr lang="nl-NL" sz="2400" b="1" dirty="0"/>
              <a:t> on a desktop.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045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4263"/>
            <a:ext cx="6974160" cy="584775"/>
          </a:xfrm>
        </p:spPr>
        <p:txBody>
          <a:bodyPr/>
          <a:lstStyle/>
          <a:p>
            <a:r>
              <a:rPr lang="en-US" noProof="0" dirty="0"/>
              <a:t>Blink a LED in C on PORTB pin 27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549189"/>
            <a:ext cx="5256584" cy="44012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	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make the pin an output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PIOB-&gt;PIO_OER  = ( 0x1 &lt;&lt; 27 );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loop forever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while( 1 ){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make the pin high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REG_PIOB_SODR = ( 0x1 &lt;&lt; 27 ); </a:t>
            </a:r>
          </a:p>
          <a:p>
            <a:pPr algn="l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( 200 );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make the pin low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REG_PIOB_CODR = ( 0x1 &lt;&lt; 27 ); </a:t>
            </a:r>
          </a:p>
          <a:p>
            <a:pPr algn="l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( 200 );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30</a:t>
            </a:fld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2696" y="6237312"/>
            <a:ext cx="8229600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b="1" noProof="0" dirty="0">
                <a:sym typeface="Wingdings" panose="05000000000000000000" pitchFamily="2" charset="2"/>
              </a:rPr>
              <a:t>Example: 11  - blink in C - direct</a:t>
            </a:r>
          </a:p>
        </p:txBody>
      </p:sp>
    </p:spTree>
    <p:extLst>
      <p:ext uri="{BB962C8B-B14F-4D97-AF65-F5344CB8AC3E}">
        <p14:creationId xmlns:p14="http://schemas.microsoft.com/office/powerpoint/2010/main" val="366041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4263"/>
            <a:ext cx="6974160" cy="584775"/>
          </a:xfrm>
        </p:spPr>
        <p:txBody>
          <a:bodyPr/>
          <a:lstStyle/>
          <a:p>
            <a:r>
              <a:rPr lang="en-US" noProof="0" dirty="0"/>
              <a:t>Very ugly </a:t>
            </a:r>
            <a:r>
              <a:rPr lang="en-US" noProof="0" dirty="0" err="1"/>
              <a:t>wait_ms</a:t>
            </a:r>
            <a:r>
              <a:rPr lang="en-US" noProof="0" dirty="0"/>
              <a:t>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847969"/>
            <a:ext cx="5400600" cy="26776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int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while(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-- ){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for( volatile int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294;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0; --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){}    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wait_us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int us ){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while( us-- ){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volatile int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31</a:t>
            </a:fld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5013176"/>
            <a:ext cx="7383826" cy="1152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b="1" noProof="0" dirty="0"/>
              <a:t>Don’t forget ‘volatile’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b="1" noProof="0" dirty="0"/>
              <a:t>Better (but more work): use timer hardware</a:t>
            </a:r>
          </a:p>
          <a:p>
            <a:pPr marL="0" indent="0">
              <a:buNone/>
            </a:pPr>
            <a:endParaRPr lang="en-US" sz="2200" b="1" noProof="0" dirty="0"/>
          </a:p>
          <a:p>
            <a:pPr marL="0" indent="0">
              <a:buNone/>
            </a:pPr>
            <a:endParaRPr lang="en-US" sz="2200" b="1" noProof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1" y="3175018"/>
            <a:ext cx="3017529" cy="169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88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584775"/>
          </a:xfrm>
        </p:spPr>
        <p:txBody>
          <a:bodyPr/>
          <a:lstStyle/>
          <a:p>
            <a:r>
              <a:rPr lang="en-US" noProof="0" dirty="0">
                <a:cs typeface="Courier New" panose="02070309020205020404" pitchFamily="49" charset="0"/>
              </a:rPr>
              <a:t>C style: use a macros</a:t>
            </a:r>
            <a:endParaRPr lang="en-US" b="1" noProof="0" dirty="0"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769" y="5316913"/>
            <a:ext cx="8856984" cy="1378030"/>
          </a:xfrm>
        </p:spPr>
        <p:txBody>
          <a:bodyPr>
            <a:normAutofit/>
          </a:bodyPr>
          <a:lstStyle/>
          <a:p>
            <a:pPr marL="476250" lvl="1" indent="0">
              <a:buNone/>
            </a:pPr>
            <a:r>
              <a:rPr lang="en-US" sz="1800" b="1" noProof="0" dirty="0"/>
              <a:t>+ Efficient (small &amp; fast)</a:t>
            </a:r>
          </a:p>
          <a:p>
            <a:pPr marL="476250" lvl="1" indent="0">
              <a:buNone/>
            </a:pPr>
            <a:r>
              <a:rPr lang="en-US" sz="1800" b="1" noProof="0" dirty="0"/>
              <a:t>-  Can’t easily be replaced or augmented by the user</a:t>
            </a:r>
          </a:p>
          <a:p>
            <a:pPr marL="476250" lvl="1" indent="0">
              <a:buNone/>
            </a:pPr>
            <a:r>
              <a:rPr lang="en-US" sz="1800" b="1" noProof="0" dirty="0"/>
              <a:t>-  It is a macro! (scope, textual parameters, … )</a:t>
            </a:r>
          </a:p>
          <a:p>
            <a:pPr marL="0" indent="0">
              <a:buNone/>
            </a:pPr>
            <a:endParaRPr lang="en-US" sz="1800" b="1" noProof="0" dirty="0"/>
          </a:p>
          <a:p>
            <a:pPr marL="0" indent="0">
              <a:buNone/>
            </a:pPr>
            <a:endParaRPr lang="en-US" sz="1800" b="1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124744"/>
            <a:ext cx="7344816" cy="418576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GPIO_CONFIG_OUTPUT( PORT, PIN ) \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(PORT)-&gt;PIO_OER = 0x1 &lt;&lt; (PIN) </a:t>
            </a:r>
          </a:p>
          <a:p>
            <a:pPr algn="l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GPIO_SET( PORT, PIN, VALUE )    \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VALUE ){                         \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(PORT)-&gt;PIO_SODR = 0x1 &lt;&lt; (PIN);  \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else {                             \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(PORT)-&gt;PIO_CODR = 0x1 &lt;&lt; (PIN);  \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</a:t>
            </a:r>
          </a:p>
          <a:p>
            <a:pPr algn="l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	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GPIO_CONFIG_OUTPUT( PIOB, 27 );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while( 1 ){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GPIO_SET( PIOB, 27, 1 );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( 200 );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GPIO_SET( PIOB, 27, 0 );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( 200 );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2696" y="6381328"/>
            <a:ext cx="82296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1000" b="1" kern="0" dirty="0" err="1">
                <a:sym typeface="Wingdings" panose="05000000000000000000" pitchFamily="2" charset="2"/>
              </a:rPr>
              <a:t>Example</a:t>
            </a:r>
            <a:r>
              <a:rPr lang="nl-NL" sz="1000" b="1" kern="0" dirty="0">
                <a:sym typeface="Wingdings" panose="05000000000000000000" pitchFamily="2" charset="2"/>
              </a:rPr>
              <a:t>: 12  - blink in C - macro</a:t>
            </a:r>
          </a:p>
        </p:txBody>
      </p:sp>
    </p:spTree>
    <p:extLst>
      <p:ext uri="{BB962C8B-B14F-4D97-AF65-F5344CB8AC3E}">
        <p14:creationId xmlns:p14="http://schemas.microsoft.com/office/powerpoint/2010/main" val="3655068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584775"/>
          </a:xfrm>
        </p:spPr>
        <p:txBody>
          <a:bodyPr/>
          <a:lstStyle/>
          <a:p>
            <a:r>
              <a:rPr lang="en-US" noProof="0" dirty="0">
                <a:cs typeface="Courier New" panose="02070309020205020404" pitchFamily="49" charset="0"/>
              </a:rPr>
              <a:t>C style: use functions</a:t>
            </a:r>
            <a:endParaRPr lang="en-US" b="1" noProof="0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1196752"/>
            <a:ext cx="6048672" cy="504753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gpio_config_output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*p, int pin  ){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p-&gt;PIO_OER = 0x1 &lt;&lt; pin;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gpio_set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*p, int pin, bool x ){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x ){                      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p-&gt;PIO_SODR = 0x1 &lt;&lt; pin;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else {                          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p-&gt;PIO_CODR = 0x1 &lt;&lt; pin;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LED PIOB, 27   </a:t>
            </a:r>
          </a:p>
          <a:p>
            <a:pPr algn="l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	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gpio_config_output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LED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while( 1 ){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gpio_set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LED, 1 );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( 200 );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gpio_set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LED, 0 );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( 200 );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2696" y="6381328"/>
            <a:ext cx="82296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1000" b="1" kern="0" dirty="0" err="1">
                <a:sym typeface="Wingdings" panose="05000000000000000000" pitchFamily="2" charset="2"/>
              </a:rPr>
              <a:t>Example</a:t>
            </a:r>
            <a:r>
              <a:rPr lang="nl-NL" sz="1000" b="1" kern="0" dirty="0">
                <a:sym typeface="Wingdings" panose="05000000000000000000" pitchFamily="2" charset="2"/>
              </a:rPr>
              <a:t>: 12  - blink in C - </a:t>
            </a:r>
            <a:r>
              <a:rPr lang="nl-NL" sz="1000" b="1" kern="0" dirty="0" err="1">
                <a:sym typeface="Wingdings" panose="05000000000000000000" pitchFamily="2" charset="2"/>
              </a:rPr>
              <a:t>functions</a:t>
            </a:r>
            <a:endParaRPr lang="nl-NL" sz="10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4317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16832"/>
            <a:ext cx="5157986" cy="390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5953"/>
            <a:ext cx="3876242" cy="11430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600" noProof="0" dirty="0"/>
              <a:t>Classic OO pin 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4848" y="1853560"/>
            <a:ext cx="8229600" cy="39703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 int &amp; gpioreg( int port, int offset ){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* (volatile int *) ( 0x50000000 + port * 0x10000 + offset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due_gpo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pin_out 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 port;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const uint32_t mask;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due_gpo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 port, int pin )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: port{ port }, mask{ 0x1u &lt;&lt; pin }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port.PIO_OER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mask;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set( bool x ) override {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( x ?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port.PIO_SODR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port.PIO_CODR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) = mask;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5076055" y="2823056"/>
            <a:ext cx="3915849" cy="203132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	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led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due_gpo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*PIOB, 27 };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while( 1 ){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led.set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( 200 );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led.set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( 200 );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</a:t>
            </a:r>
          </a:p>
          <a:p>
            <a:pPr algn="l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34</a:t>
            </a:fld>
            <a:endParaRPr lang="nl-NL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5846828"/>
            <a:ext cx="5184576" cy="508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noProof="0" dirty="0"/>
              <a:t>Abstract class with virtual functions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579" y="217232"/>
            <a:ext cx="2160240" cy="163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5953"/>
            <a:ext cx="3876242" cy="11430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600" noProof="0" dirty="0"/>
              <a:t>Classic OO pin abstraction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1115616" y="2060848"/>
            <a:ext cx="3224645" cy="28931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blink( pin_out &amp; pin 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pin.set( 1 );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algn="l"/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 led( 1,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led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35</a:t>
            </a:fld>
            <a:endParaRPr lang="nl-NL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5846828"/>
            <a:ext cx="8659688" cy="50824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b="1" noProof="0" dirty="0"/>
              <a:t>Now we have a </a:t>
            </a:r>
            <a:r>
              <a:rPr lang="en-US" sz="2200" b="1" noProof="0" dirty="0" err="1"/>
              <a:t>gpo</a:t>
            </a:r>
            <a:r>
              <a:rPr lang="en-US" sz="2200" b="1" noProof="0" dirty="0"/>
              <a:t> pin abstraction, so we can write code independent from the implementation.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579" y="217232"/>
            <a:ext cx="2160240" cy="163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59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6264696" cy="710952"/>
          </a:xfrm>
        </p:spPr>
        <p:txBody>
          <a:bodyPr>
            <a:noAutofit/>
          </a:bodyPr>
          <a:lstStyle/>
          <a:p>
            <a:r>
              <a:rPr lang="en-US" noProof="0" dirty="0">
                <a:sym typeface="Wingdings" panose="05000000000000000000" pitchFamily="2" charset="2"/>
              </a:rPr>
              <a:t>Metrics</a:t>
            </a:r>
            <a:endParaRPr lang="en-US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75511"/>
              </p:ext>
            </p:extLst>
          </p:nvPr>
        </p:nvGraphicFramePr>
        <p:xfrm>
          <a:off x="467544" y="3472408"/>
          <a:ext cx="748127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3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C </a:t>
                      </a:r>
                    </a:p>
                    <a:p>
                      <a:r>
                        <a:rPr lang="nl-NL" sz="2400" dirty="0"/>
                        <a:t>(macro)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C++</a:t>
                      </a:r>
                    </a:p>
                    <a:p>
                      <a:r>
                        <a:rPr lang="nl-NL" sz="2400" dirty="0"/>
                        <a:t>(virtual </a:t>
                      </a:r>
                      <a:r>
                        <a:rPr lang="nl-NL" sz="2400" dirty="0" err="1"/>
                        <a:t>functions</a:t>
                      </a:r>
                      <a:r>
                        <a:rPr lang="nl-NL" sz="240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Code (bytes Flash)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68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RAM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12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CPU </a:t>
                      </a:r>
                      <a:r>
                        <a:rPr lang="nl-NL" sz="2400" dirty="0" err="1"/>
                        <a:t>cycles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~ 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~ 56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251520" y="55892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>
                <a:sym typeface="Wingdings" panose="05000000000000000000" pitchFamily="2" charset="2"/>
              </a:rPr>
              <a:t>What</a:t>
            </a:r>
            <a:r>
              <a:rPr lang="nl-NL" b="1" dirty="0">
                <a:sym typeface="Wingdings" panose="05000000000000000000" pitchFamily="2" charset="2"/>
              </a:rPr>
              <a:t> has </a:t>
            </a:r>
            <a:r>
              <a:rPr lang="nl-NL" b="1" dirty="0" err="1">
                <a:sym typeface="Wingdings" panose="05000000000000000000" pitchFamily="2" charset="2"/>
              </a:rPr>
              <a:t>gone</a:t>
            </a:r>
            <a:r>
              <a:rPr lang="nl-NL" b="1" dirty="0">
                <a:sym typeface="Wingdings" panose="05000000000000000000" pitchFamily="2" charset="2"/>
              </a:rPr>
              <a:t> wrong?</a:t>
            </a:r>
            <a:endParaRPr lang="en-US" b="1" dirty="0"/>
          </a:p>
        </p:txBody>
      </p:sp>
      <p:sp>
        <p:nvSpPr>
          <p:cNvPr id="7" name="TextBox 3"/>
          <p:cNvSpPr txBox="1"/>
          <p:nvPr/>
        </p:nvSpPr>
        <p:spPr>
          <a:xfrm>
            <a:off x="5978011" y="2639720"/>
            <a:ext cx="197080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pin.set( 1 );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pin.set( 0 );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2427784" y="2644388"/>
            <a:ext cx="222528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PIN_SET( 1, 0, 1 );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PIN_SET( 1, 0, 0 );</a:t>
            </a:r>
          </a:p>
        </p:txBody>
      </p:sp>
      <p:cxnSp>
        <p:nvCxnSpPr>
          <p:cNvPr id="9" name="Rechte verbindingslijn 8"/>
          <p:cNvCxnSpPr/>
          <p:nvPr/>
        </p:nvCxnSpPr>
        <p:spPr>
          <a:xfrm>
            <a:off x="4010665" y="3167608"/>
            <a:ext cx="245919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085384" y="3167608"/>
            <a:ext cx="381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7735547" y="3789040"/>
            <a:ext cx="14911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9600" b="1" dirty="0">
                <a:sym typeface="Wingdings" panose="05000000000000000000" pitchFamily="2" charset="2"/>
              </a:rPr>
              <a:t></a:t>
            </a:r>
            <a:endParaRPr lang="en-US" sz="9600" b="1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4581" y="1648698"/>
            <a:ext cx="8856984" cy="700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>
                <a:sym typeface="Wingdings" panose="05000000000000000000" pitchFamily="2" charset="2"/>
              </a:rPr>
              <a:t>for set(1) + set(0) + ‘support’ code</a:t>
            </a:r>
            <a:endParaRPr lang="en-US" b="1" noProof="0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59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6490"/>
            <a:ext cx="7139136" cy="1077218"/>
          </a:xfrm>
        </p:spPr>
        <p:txBody>
          <a:bodyPr/>
          <a:lstStyle/>
          <a:p>
            <a:r>
              <a:rPr lang="en-US" noProof="0" dirty="0"/>
              <a:t>Generated code (C++ OO-style)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4078" y="1628889"/>
            <a:ext cx="3587922" cy="28931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blink( pin_out &amp; pin 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pin.set( 1 );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delay();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 led( 1, 0 );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led );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4689248"/>
            <a:ext cx="2590800" cy="178510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ldr	r3, .L14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add	r0, sp, #4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	r3, [sp, #4]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	r3, #1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	r3, [sp, #8]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	r3, #0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	r3, [sp, #12]</a:t>
            </a:r>
          </a:p>
          <a:p>
            <a:pPr algn="l"/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	_Z5blinkR7pin_out</a:t>
            </a:r>
          </a:p>
          <a:p>
            <a:pPr algn="l"/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.align	2</a:t>
            </a:r>
          </a:p>
          <a:p>
            <a:pPr algn="l"/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.L14:</a:t>
            </a:r>
          </a:p>
          <a:p>
            <a:pPr algn="l"/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.word	1342177284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7254" y="1552689"/>
            <a:ext cx="2327564" cy="255454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push	{r4, lr}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	r4, r0</a:t>
            </a:r>
          </a:p>
          <a:p>
            <a:pPr algn="l"/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.L12: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ldr	r3, [r4]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	r0, r4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ldr	r3, [r3]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	r1, #1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blx	r3</a:t>
            </a:r>
          </a:p>
          <a:p>
            <a:pPr algn="l"/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	_Z5delayv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ldr	r3, [r4]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	r0, r4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ldr	r3, [r3]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	r1, #0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blx	r3</a:t>
            </a:r>
          </a:p>
          <a:p>
            <a:pPr algn="l"/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bl	_Z5delayv</a:t>
            </a:r>
          </a:p>
          <a:p>
            <a:pPr algn="l"/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	.L12</a:t>
            </a:r>
            <a:endParaRPr lang="en-US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4350583"/>
            <a:ext cx="2615020" cy="224676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_ZN12lpc1114_gpio3setEb: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ldr	r3, [r0, #4]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push	{r4, lr}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	r4, #160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lsl	r4, r4, #7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add	r2, r3, r4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ldr	r3, [r0, #8]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	r0, #4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lsl	r2, r2, #16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lsl	r0, r0, r3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add	r3, r2, r0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neg	r1, r1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	r1, [r3]</a:t>
            </a:r>
          </a:p>
          <a:p>
            <a:pPr algn="l"/>
            <a:r>
              <a:rPr lang="pt-B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pop	{r4, pc}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62254" y="1705089"/>
            <a:ext cx="1905000" cy="76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28454" y="3716615"/>
            <a:ext cx="515548" cy="97263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6"/>
          <p:cNvCxnSpPr/>
          <p:nvPr/>
        </p:nvCxnSpPr>
        <p:spPr>
          <a:xfrm flipH="1">
            <a:off x="4932040" y="3683789"/>
            <a:ext cx="1352978" cy="66679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716016" y="2695689"/>
            <a:ext cx="1569002" cy="165489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20" name="Rechthoek 19"/>
          <p:cNvSpPr/>
          <p:nvPr/>
        </p:nvSpPr>
        <p:spPr>
          <a:xfrm>
            <a:off x="2530890" y="61665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18</a:t>
            </a:r>
          </a:p>
        </p:txBody>
      </p:sp>
      <p:sp>
        <p:nvSpPr>
          <p:cNvPr id="22" name="Rechthoek 21"/>
          <p:cNvSpPr/>
          <p:nvPr/>
        </p:nvSpPr>
        <p:spPr>
          <a:xfrm>
            <a:off x="6443542" y="62895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26</a:t>
            </a:r>
          </a:p>
        </p:txBody>
      </p:sp>
      <p:sp>
        <p:nvSpPr>
          <p:cNvPr id="23" name="Rechthoek 22"/>
          <p:cNvSpPr/>
          <p:nvPr/>
        </p:nvSpPr>
        <p:spPr>
          <a:xfrm>
            <a:off x="8111380" y="380640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5737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0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cs typeface="Courier New" panose="02070309020205020404" pitchFamily="49" charset="0"/>
              </a:rPr>
              <a:t>Why so much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noProof="0" dirty="0"/>
              <a:t>Run-time polymorphism: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noProof="0" dirty="0"/>
              <a:t> Connection between operation and implementation is made at run time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noProof="0" dirty="0"/>
              <a:t> </a:t>
            </a:r>
            <a:r>
              <a:rPr lang="en-US" b="1" noProof="0" dirty="0"/>
              <a:t>T</a:t>
            </a:r>
            <a:r>
              <a:rPr lang="en-US" sz="2800" b="1" noProof="0" dirty="0"/>
              <a:t>his takes code, CPU cycles, even some RAM, and </a:t>
            </a:r>
            <a:r>
              <a:rPr lang="en-US" sz="2800" b="1" noProof="0" dirty="0">
                <a:solidFill>
                  <a:srgbClr val="FF0000"/>
                </a:solidFill>
              </a:rPr>
              <a:t>blocks optimizations</a:t>
            </a:r>
          </a:p>
          <a:p>
            <a:pPr marL="0" indent="0">
              <a:buNone/>
            </a:pPr>
            <a:endParaRPr lang="en-US" sz="2800" b="1" noProof="0" dirty="0"/>
          </a:p>
          <a:p>
            <a:pPr marL="0" indent="0">
              <a:buNone/>
            </a:pPr>
            <a:endParaRPr lang="en-US" sz="2800" b="1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01" y="5085184"/>
            <a:ext cx="2428793" cy="121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267201"/>
            <a:ext cx="6400800" cy="2133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è"/>
            </a:pPr>
            <a:r>
              <a:rPr lang="en-US" sz="2800" b="1" dirty="0">
                <a:sym typeface="Wingdings" panose="05000000000000000000" pitchFamily="2" charset="2"/>
              </a:rPr>
              <a:t> Fixed-hardware embedded systems don’t need such </a:t>
            </a:r>
            <a:r>
              <a:rPr lang="en-US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run-time</a:t>
            </a:r>
            <a:r>
              <a:rPr lang="en-US" sz="2800" b="1" dirty="0">
                <a:sym typeface="Wingdings" panose="05000000000000000000" pitchFamily="2" charset="2"/>
              </a:rPr>
              <a:t> flexibility, but</a:t>
            </a:r>
          </a:p>
          <a:p>
            <a:pPr>
              <a:buFont typeface="Wingdings"/>
              <a:buChar char="è"/>
            </a:pPr>
            <a:r>
              <a:rPr lang="en-US" sz="2800" b="1" dirty="0">
                <a:sym typeface="Wingdings" panose="05000000000000000000" pitchFamily="2" charset="2"/>
              </a:rPr>
              <a:t> Efficient use of libraries does require </a:t>
            </a:r>
            <a:r>
              <a:rPr lang="en-US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compile-time</a:t>
            </a:r>
            <a:r>
              <a:rPr lang="en-US" sz="2800" b="1" dirty="0">
                <a:sym typeface="Wingdings" panose="05000000000000000000" pitchFamily="2" charset="2"/>
              </a:rPr>
              <a:t> flexibility</a:t>
            </a:r>
            <a:endParaRPr lang="en-US" sz="2800" b="1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8649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noProof="0" dirty="0">
                <a:cs typeface="Courier New" panose="02070309020205020404" pitchFamily="49" charset="0"/>
              </a:rPr>
              <a:t>Alternative:</a:t>
            </a:r>
            <a:br>
              <a:rPr lang="en-US" b="1" noProof="0" dirty="0">
                <a:cs typeface="Courier New" panose="02070309020205020404" pitchFamily="49" charset="0"/>
              </a:rPr>
            </a:br>
            <a:r>
              <a:rPr lang="en-US" b="1" noProof="0" dirty="0">
                <a:cs typeface="Courier New" panose="02070309020205020404" pitchFamily="49" charset="0"/>
              </a:rPr>
              <a:t>compile-time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132856"/>
            <a:ext cx="8435280" cy="38164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noProof="0" dirty="0"/>
              <a:t>Static classes (or </a:t>
            </a:r>
            <a:r>
              <a:rPr lang="en-US" b="1" noProof="0" dirty="0" err="1"/>
              <a:t>structs</a:t>
            </a:r>
            <a:r>
              <a:rPr lang="en-US" b="1" noProof="0" dirty="0"/>
              <a:t>) can be used as compile-time encapsulation of data and operations.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noProof="0" dirty="0"/>
              <a:t>Template parameters can be used to pass such an encapsulation to another one.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noProof="0" dirty="0"/>
              <a:t>These are compile-time-only actions, hence fully visible to the optimizer.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431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Embedded – some differences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584" y="1700808"/>
            <a:ext cx="8136904" cy="468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The computer hardware is part of </a:t>
            </a:r>
            <a:r>
              <a:rPr lang="nl-NL" sz="2400" b="1" dirty="0" err="1"/>
              <a:t>the</a:t>
            </a:r>
            <a:r>
              <a:rPr lang="nl-NL" sz="2400" b="1" dirty="0"/>
              <a:t> product</a:t>
            </a:r>
          </a:p>
          <a:p>
            <a:pPr lvl="1" indent="-342900">
              <a:buFont typeface="Wingdings"/>
              <a:buChar char="è"/>
            </a:pPr>
            <a:r>
              <a:rPr lang="nl-NL" sz="2000" b="1" dirty="0">
                <a:sym typeface="Wingdings" panose="05000000000000000000" pitchFamily="2" charset="2"/>
              </a:rPr>
              <a:t>The </a:t>
            </a:r>
            <a:r>
              <a:rPr lang="nl-NL" sz="2000" b="1" dirty="0" err="1">
                <a:sym typeface="Wingdings" panose="05000000000000000000" pitchFamily="2" charset="2"/>
              </a:rPr>
              <a:t>price</a:t>
            </a:r>
            <a:r>
              <a:rPr lang="nl-NL" sz="2000" b="1" dirty="0">
                <a:sym typeface="Wingdings" panose="05000000000000000000" pitchFamily="2" charset="2"/>
              </a:rPr>
              <a:t> of </a:t>
            </a:r>
            <a:r>
              <a:rPr lang="nl-NL" sz="2000" b="1" dirty="0" err="1">
                <a:sym typeface="Wingdings" panose="05000000000000000000" pitchFamily="2" charset="2"/>
              </a:rPr>
              <a:t>the</a:t>
            </a:r>
            <a:r>
              <a:rPr lang="nl-NL" sz="2000" b="1" dirty="0">
                <a:sym typeface="Wingdings" panose="05000000000000000000" pitchFamily="2" charset="2"/>
              </a:rPr>
              <a:t> hardware is </a:t>
            </a:r>
            <a:r>
              <a:rPr lang="nl-NL" sz="2000" b="1" dirty="0" err="1">
                <a:sym typeface="Wingdings" panose="05000000000000000000" pitchFamily="2" charset="2"/>
              </a:rPr>
              <a:t>reflected</a:t>
            </a:r>
            <a:r>
              <a:rPr lang="nl-NL" sz="2000" b="1" dirty="0">
                <a:sym typeface="Wingdings" panose="05000000000000000000" pitchFamily="2" charset="2"/>
              </a:rPr>
              <a:t> in </a:t>
            </a:r>
            <a:r>
              <a:rPr lang="nl-NL" sz="2000" b="1" dirty="0" err="1">
                <a:sym typeface="Wingdings" panose="05000000000000000000" pitchFamily="2" charset="2"/>
              </a:rPr>
              <a:t>the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price</a:t>
            </a:r>
            <a:r>
              <a:rPr lang="nl-NL" sz="2000" b="1" dirty="0">
                <a:sym typeface="Wingdings" panose="05000000000000000000" pitchFamily="2" charset="2"/>
              </a:rPr>
              <a:t> of </a:t>
            </a:r>
            <a:r>
              <a:rPr lang="nl-NL" sz="2000" b="1" dirty="0" err="1">
                <a:sym typeface="Wingdings" panose="05000000000000000000" pitchFamily="2" charset="2"/>
              </a:rPr>
              <a:t>the</a:t>
            </a:r>
            <a:r>
              <a:rPr lang="nl-NL" sz="2000" b="1" dirty="0">
                <a:sym typeface="Wingdings" panose="05000000000000000000" pitchFamily="2" charset="2"/>
              </a:rPr>
              <a:t> product.</a:t>
            </a:r>
          </a:p>
          <a:p>
            <a:pPr lvl="1" indent="-342900">
              <a:buFont typeface="Wingdings"/>
              <a:buChar char="è"/>
            </a:pPr>
            <a:r>
              <a:rPr lang="nl-NL" sz="2000" b="1" dirty="0" err="1">
                <a:sym typeface="Wingdings" panose="05000000000000000000" pitchFamily="2" charset="2"/>
              </a:rPr>
              <a:t>There</a:t>
            </a:r>
            <a:r>
              <a:rPr lang="nl-NL" sz="2000" b="1" dirty="0">
                <a:sym typeface="Wingdings" panose="05000000000000000000" pitchFamily="2" charset="2"/>
              </a:rPr>
              <a:t> is </a:t>
            </a:r>
            <a:r>
              <a:rPr lang="nl-NL" sz="2000" b="1" dirty="0" err="1">
                <a:sym typeface="Wingdings" panose="05000000000000000000" pitchFamily="2" charset="2"/>
              </a:rPr>
              <a:t>economic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pressure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to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be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efficient</a:t>
            </a:r>
            <a:r>
              <a:rPr lang="nl-NL" sz="2000" b="1" dirty="0">
                <a:sym typeface="Wingdings" panose="05000000000000000000" pitchFamily="2" charset="2"/>
              </a:rPr>
              <a:t> (</a:t>
            </a:r>
            <a:r>
              <a:rPr lang="nl-NL" sz="2000" b="1" dirty="0" err="1">
                <a:sym typeface="Wingdings" panose="05000000000000000000" pitchFamily="2" charset="2"/>
              </a:rPr>
              <a:t>use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the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cheapest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posible</a:t>
            </a:r>
            <a:r>
              <a:rPr lang="nl-NL" sz="2000" b="1" dirty="0">
                <a:sym typeface="Wingdings" panose="05000000000000000000" pitchFamily="2" charset="2"/>
              </a:rPr>
              <a:t> hardware).</a:t>
            </a:r>
          </a:p>
          <a:p>
            <a:pPr marL="400050" lvl="1" indent="0">
              <a:buNone/>
            </a:pP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2400" b="1" dirty="0" err="1">
                <a:sym typeface="Wingdings" panose="05000000000000000000" pitchFamily="2" charset="2"/>
              </a:rPr>
              <a:t>Often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the</a:t>
            </a:r>
            <a:r>
              <a:rPr lang="nl-NL" sz="2400" b="1" dirty="0">
                <a:sym typeface="Wingdings" panose="05000000000000000000" pitchFamily="2" charset="2"/>
              </a:rPr>
              <a:t> ‘</a:t>
            </a:r>
            <a:r>
              <a:rPr lang="nl-NL" sz="2400" b="1" dirty="0" err="1">
                <a:sym typeface="Wingdings" panose="05000000000000000000" pitchFamily="2" charset="2"/>
              </a:rPr>
              <a:t>larger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thing</a:t>
            </a:r>
            <a:r>
              <a:rPr lang="nl-NL" sz="2400" b="1" dirty="0">
                <a:sym typeface="Wingdings" panose="05000000000000000000" pitchFamily="2" charset="2"/>
              </a:rPr>
              <a:t>’ has (hard) real-time </a:t>
            </a:r>
            <a:r>
              <a:rPr lang="nl-NL" sz="2400" b="1" dirty="0" err="1">
                <a:sym typeface="Wingdings" panose="05000000000000000000" pitchFamily="2" charset="2"/>
              </a:rPr>
              <a:t>requirements</a:t>
            </a:r>
            <a:r>
              <a:rPr lang="nl-NL" sz="2400" b="1" dirty="0">
                <a:sym typeface="Wingdings" panose="05000000000000000000" pitchFamily="2" charset="2"/>
              </a:rPr>
              <a:t>.</a:t>
            </a:r>
          </a:p>
          <a:p>
            <a:pPr lvl="1" indent="-342900">
              <a:buFont typeface="Wingdings"/>
              <a:buChar char="è"/>
            </a:pPr>
            <a:r>
              <a:rPr lang="nl-NL" sz="2000" b="1" dirty="0">
                <a:sym typeface="Wingdings" panose="05000000000000000000" pitchFamily="2" charset="2"/>
              </a:rPr>
              <a:t>The </a:t>
            </a:r>
            <a:r>
              <a:rPr lang="nl-NL" sz="2000" b="1" dirty="0" err="1">
                <a:sym typeface="Wingdings" panose="05000000000000000000" pitchFamily="2" charset="2"/>
              </a:rPr>
              <a:t>embedded</a:t>
            </a:r>
            <a:r>
              <a:rPr lang="nl-NL" sz="2000" b="1" dirty="0">
                <a:sym typeface="Wingdings" panose="05000000000000000000" pitchFamily="2" charset="2"/>
              </a:rPr>
              <a:t> system must (</a:t>
            </a:r>
            <a:r>
              <a:rPr lang="nl-NL" sz="2000" b="1" dirty="0" err="1">
                <a:sym typeface="Wingdings" panose="05000000000000000000" pitchFamily="2" charset="2"/>
              </a:rPr>
              <a:t>always</a:t>
            </a:r>
            <a:r>
              <a:rPr lang="nl-NL" sz="2000" b="1" dirty="0">
                <a:sym typeface="Wingdings" panose="05000000000000000000" pitchFamily="2" charset="2"/>
              </a:rPr>
              <a:t>) </a:t>
            </a:r>
            <a:r>
              <a:rPr lang="nl-NL" sz="2000" b="1" dirty="0" err="1">
                <a:sym typeface="Wingdings" panose="05000000000000000000" pitchFamily="2" charset="2"/>
              </a:rPr>
              <a:t>be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fast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enough</a:t>
            </a:r>
            <a:r>
              <a:rPr lang="nl-NL" sz="2000" b="1" dirty="0">
                <a:sym typeface="Wingdings" panose="05000000000000000000" pitchFamily="2" charset="2"/>
              </a:rPr>
              <a:t>.</a:t>
            </a:r>
          </a:p>
          <a:p>
            <a:pPr lvl="1" indent="-342900">
              <a:buFont typeface="Wingdings"/>
              <a:buChar char="è"/>
            </a:pP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2400" b="1" dirty="0" err="1">
                <a:sym typeface="Wingdings" panose="05000000000000000000" pitchFamily="2" charset="2"/>
              </a:rPr>
              <a:t>Often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the</a:t>
            </a:r>
            <a:r>
              <a:rPr lang="nl-NL" sz="2400" b="1" dirty="0">
                <a:sym typeface="Wingdings" panose="05000000000000000000" pitchFamily="2" charset="2"/>
              </a:rPr>
              <a:t> system is </a:t>
            </a:r>
            <a:r>
              <a:rPr lang="nl-NL" sz="2400" b="1" dirty="0" err="1">
                <a:sym typeface="Wingdings" panose="05000000000000000000" pitchFamily="2" charset="2"/>
              </a:rPr>
              <a:t>used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to</a:t>
            </a:r>
            <a:r>
              <a:rPr lang="nl-NL" sz="2400" b="1" dirty="0">
                <a:sym typeface="Wingdings" panose="05000000000000000000" pitchFamily="2" charset="2"/>
              </a:rPr>
              <a:t> control real hardware.</a:t>
            </a:r>
          </a:p>
          <a:p>
            <a:pPr marL="400050" lvl="1" indent="0">
              <a:buNone/>
            </a:pPr>
            <a:r>
              <a:rPr lang="nl-NL" sz="2000" b="1" dirty="0">
                <a:sym typeface="Wingdings" panose="05000000000000000000" pitchFamily="2" charset="2"/>
              </a:rPr>
              <a:t> </a:t>
            </a:r>
            <a:r>
              <a:rPr lang="nl-NL" sz="2000" b="1" dirty="0" err="1">
                <a:sym typeface="Wingdings" panose="05000000000000000000" pitchFamily="2" charset="2"/>
              </a:rPr>
              <a:t>Failures</a:t>
            </a:r>
            <a:r>
              <a:rPr lang="nl-NL" sz="2000" b="1" dirty="0">
                <a:sym typeface="Wingdings" panose="05000000000000000000" pitchFamily="2" charset="2"/>
              </a:rPr>
              <a:t> have </a:t>
            </a:r>
            <a:r>
              <a:rPr lang="nl-NL" sz="2000" b="1" dirty="0" err="1">
                <a:sym typeface="Wingdings" panose="05000000000000000000" pitchFamily="2" charset="2"/>
              </a:rPr>
              <a:t>interesting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consequences</a:t>
            </a:r>
            <a:r>
              <a:rPr lang="nl-NL" sz="2000" b="1" dirty="0">
                <a:sym typeface="Wingdings" panose="05000000000000000000" pitchFamily="2" charset="2"/>
              </a:rPr>
              <a:t> (up </a:t>
            </a:r>
            <a:r>
              <a:rPr lang="nl-NL" sz="2000" b="1" dirty="0" err="1">
                <a:sym typeface="Wingdings" panose="05000000000000000000" pitchFamily="2" charset="2"/>
              </a:rPr>
              <a:t>to</a:t>
            </a:r>
            <a:r>
              <a:rPr lang="nl-NL" sz="2000" b="1" dirty="0">
                <a:sym typeface="Wingdings" panose="05000000000000000000" pitchFamily="2" charset="2"/>
              </a:rPr>
              <a:t> </a:t>
            </a:r>
            <a:r>
              <a:rPr lang="nl-NL" sz="2000" b="1" dirty="0" err="1">
                <a:sym typeface="Wingdings" panose="05000000000000000000" pitchFamily="2" charset="2"/>
              </a:rPr>
              <a:t>loss</a:t>
            </a:r>
            <a:r>
              <a:rPr lang="nl-NL" sz="2000" b="1" dirty="0">
                <a:sym typeface="Wingdings" panose="05000000000000000000" pitchFamily="2" charset="2"/>
              </a:rPr>
              <a:t> of life).</a:t>
            </a:r>
          </a:p>
          <a:p>
            <a:pPr marL="400050" lvl="1" indent="0">
              <a:buNone/>
            </a:pP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966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8640"/>
            <a:ext cx="3719945" cy="1143000"/>
          </a:xfrm>
        </p:spPr>
        <p:txBody>
          <a:bodyPr>
            <a:normAutofit/>
          </a:bodyPr>
          <a:lstStyle/>
          <a:p>
            <a:pPr algn="l"/>
            <a:r>
              <a:rPr lang="en-US" sz="3100" b="1" noProof="0" dirty="0">
                <a:cs typeface="Courier New" panose="02070309020205020404" pitchFamily="49" charset="0"/>
              </a:rPr>
              <a:t>Run-time polymorphism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152400" y="1762125"/>
            <a:ext cx="4024745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pin_out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virtual void set( bool ) = 0;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: public pin_out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lpc1114_gpio( . . . ) . . .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set( bool x ) override { . . .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pin_out &amp; pin;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pin_out &amp; pin ): pin( pin ){}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run(){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lpc1114_gpio( 1, 2 )).run();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4343400" y="1762125"/>
            <a:ext cx="4648201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pin_out_archetype {</a:t>
            </a:r>
          </a:p>
          <a:p>
            <a:pPr algn="l"/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typedef void has_pin_out;</a:t>
            </a:r>
          </a:p>
          <a:p>
            <a:pPr algn="l"/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static void set( bool value ){}</a:t>
            </a:r>
          </a:p>
          <a:p>
            <a:pPr algn="l"/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port, int pin &gt;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public pin_out_archetype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set( bool value ){ . . .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typename pin &gt;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run(){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blink&lt; lpc1114_gpio&lt; 1, 2 &gt;&gt;::run();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6165304"/>
            <a:ext cx="7924799" cy="46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As before, some ugly details (initialization, timing, …) are omitted.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43400" y="116632"/>
            <a:ext cx="4117032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cs typeface="Courier New" panose="02070309020205020404" pitchFamily="49" charset="0"/>
              </a:rPr>
              <a:t>Compile-time polymorphism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2607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189853" cy="687288"/>
          </a:xfrm>
        </p:spPr>
        <p:txBody>
          <a:bodyPr>
            <a:normAutofit/>
          </a:bodyPr>
          <a:lstStyle/>
          <a:p>
            <a:r>
              <a:rPr lang="en-US" b="1" noProof="0" dirty="0">
                <a:cs typeface="Courier New" panose="02070309020205020404" pitchFamily="49" charset="0"/>
              </a:rPr>
              <a:t>Generated code (C versus C++ C-T-P) 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357254" y="1484784"/>
            <a:ext cx="4405746" cy="28931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with compile-time polymorphism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.L3:</a:t>
            </a:r>
          </a:p>
          <a:p>
            <a:pPr algn="l"/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	r4, .L5+12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mov	r3, #1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neg	r3, r3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	r3, [r4]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ldr	r0, .L5+16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	_...waiting_324waitEj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mov	r3, #0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	r3, [r4]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ldr	r0, .L5+16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	_...waiting_324waitEj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	.L3</a:t>
            </a:r>
          </a:p>
        </p:txBody>
      </p:sp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166649"/>
              </p:ext>
            </p:extLst>
          </p:nvPr>
        </p:nvGraphicFramePr>
        <p:xfrm>
          <a:off x="611560" y="4653136"/>
          <a:ext cx="644988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3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C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C++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/>
                        <a:t>Code (bytes Flash)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16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/>
                        <a:t>RAM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1" dirty="0"/>
                        <a:t>CPU </a:t>
                      </a:r>
                      <a:r>
                        <a:rPr lang="nl-NL" sz="2400" b="1" dirty="0" err="1"/>
                        <a:t>cycles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~ 9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~ 9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228600" y="1484785"/>
            <a:ext cx="3733800" cy="26776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 with macro’s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.L97: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	r4, .L98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	r3, #1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neg	r0, r3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	r0, [r4]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mov	r1, #0</a:t>
            </a:r>
          </a:p>
          <a:p>
            <a:pPr algn="l"/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	r1, [r4]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bl	delay</a:t>
            </a:r>
          </a:p>
          <a:p>
            <a:pPr algn="l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	.L97</a:t>
            </a:r>
          </a:p>
          <a:p>
            <a:pPr algn="l"/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30559" y="4941168"/>
            <a:ext cx="120188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ym typeface="Wingdings" panose="05000000000000000000" pitchFamily="2" charset="2"/>
              </a:rPr>
              <a:t></a:t>
            </a:r>
            <a:endParaRPr lang="en-US" sz="9600" b="1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251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/>
        </p:nvSpPr>
        <p:spPr>
          <a:xfrm>
            <a:off x="971600" y="3212976"/>
            <a:ext cx="580181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"targets/lpc1114fn28.hpp"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::lpc1114fn28&lt;&gt; target;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	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::blink&lt;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target::gpio_0_0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target::waiting &gt;::run();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274578" y="2420888"/>
            <a:ext cx="6553200" cy="39703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template&lt;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arg_pin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typename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arg_timing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&gt; struct blinking {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pin_out_from&lt;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arg_pin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pin;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waiting_from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arg_timing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timing;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typename timing::duration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run( const duration t = duration::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( 500 ) ){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timing::init();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pin::init();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for(;;){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timing::wait( t / 2 );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pin::set( 0 );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timing::wait( t / 2 );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cs typeface="Courier New" panose="02070309020205020404" pitchFamily="49" charset="0"/>
              </a:rPr>
              <a:t>Blink: some (ugly?) details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18656" y="1484784"/>
            <a:ext cx="580181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"targets/lpc1114fn28.hpp"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::lpc1114fn28&lt;&gt; target;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	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::blink&lt;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target::gpio_1_2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target::waiting &gt;::run();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42</a:t>
            </a:fld>
            <a:endParaRPr lang="nl-NL" dirty="0"/>
          </a:p>
        </p:txBody>
      </p:sp>
      <p:sp>
        <p:nvSpPr>
          <p:cNvPr id="3" name="PIJL-LINKS 2"/>
          <p:cNvSpPr/>
          <p:nvPr/>
        </p:nvSpPr>
        <p:spPr bwMode="auto">
          <a:xfrm>
            <a:off x="4499992" y="3267618"/>
            <a:ext cx="936104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52864" y="3212976"/>
            <a:ext cx="3754760" cy="4625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noProof="0" dirty="0"/>
              <a:t>Type narrowing</a:t>
            </a:r>
          </a:p>
        </p:txBody>
      </p:sp>
      <p:sp>
        <p:nvSpPr>
          <p:cNvPr id="9" name="PIJL-LINKS 8"/>
          <p:cNvSpPr/>
          <p:nvPr/>
        </p:nvSpPr>
        <p:spPr bwMode="auto">
          <a:xfrm>
            <a:off x="2771800" y="4608449"/>
            <a:ext cx="2715720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508104" y="4581128"/>
            <a:ext cx="3754760" cy="46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b="1" kern="0" dirty="0"/>
              <a:t>Explicit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2451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8" grpId="0" build="p"/>
      <p:bldP spid="9" grpId="0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Four pin archetypes</a:t>
            </a:r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488372" y="1626075"/>
            <a:ext cx="3291540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pin_in_archetype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void </a:t>
            </a:r>
            <a:r>
              <a:rPr lang="en-US" sz="1200" b="1" noProof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2375164" y="5112704"/>
            <a:ext cx="3997036" cy="138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pin_oc_archetype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6" name="TextBox 3"/>
          <p:cNvSpPr txBox="1">
            <a:spLocks/>
          </p:cNvSpPr>
          <p:nvPr/>
        </p:nvSpPr>
        <p:spPr>
          <a:xfrm>
            <a:off x="4572000" y="1628800"/>
            <a:ext cx="3600400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pin_out_archetype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7" name="TextBox 3"/>
          <p:cNvSpPr txBox="1">
            <a:spLocks/>
          </p:cNvSpPr>
          <p:nvPr/>
        </p:nvSpPr>
        <p:spPr>
          <a:xfrm>
            <a:off x="2375164" y="3040967"/>
            <a:ext cx="3997036" cy="18281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pin_in_out_archetype 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direction_set_input();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direction_set_output();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0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6248400" cy="678904"/>
          </a:xfrm>
        </p:spPr>
        <p:txBody>
          <a:bodyPr>
            <a:normAutofit/>
          </a:bodyPr>
          <a:lstStyle/>
          <a:p>
            <a:r>
              <a:rPr lang="en-US" noProof="0" dirty="0"/>
              <a:t>Type narrowing</a:t>
            </a:r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467544" y="1777805"/>
            <a:ext cx="3426024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class target { 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. . . pin_a0;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target::pin_a0 alarm;</a:t>
            </a:r>
          </a:p>
          <a:p>
            <a:pPr marL="0" indent="0">
              <a:buNone/>
            </a:pPr>
            <a:endParaRPr lang="en-US" sz="1200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alarm::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alarm::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direction_set_output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alarm::set( false );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alarm::set( true );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472880" y="1777805"/>
            <a:ext cx="4419600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pin_out_from&lt;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target::pin_a0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alarm;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alarm::init();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strike="dblStrike" dirty="0">
                <a:latin typeface="Courier New" panose="02070309020205020404" pitchFamily="49" charset="0"/>
                <a:cs typeface="Courier New" panose="02070309020205020404" pitchFamily="49" charset="0"/>
              </a:rPr>
              <a:t>alarm::direction_set_output();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alarm::set( false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alarm::set( true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410200"/>
            <a:ext cx="8583488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/>
              <a:t>The template parameter is type-checked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/>
              <a:t>The template adapts to the parameter type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/>
              <a:t>Initialization is ‘complete’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/>
              <a:t>The code can’t accidentally use an inappropriate method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700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/>
          </p:cNvSpPr>
          <p:nvPr/>
        </p:nvSpPr>
        <p:spPr bwMode="auto">
          <a:xfrm>
            <a:off x="323528" y="3645024"/>
            <a:ext cx="8229600" cy="94179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unsupported, class dummy = void &gt; struct pin_out_from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225"/>
            <a:ext cx="8229600" cy="584775"/>
          </a:xfrm>
        </p:spPr>
        <p:txBody>
          <a:bodyPr/>
          <a:lstStyle/>
          <a:p>
            <a:r>
              <a:rPr lang="en-US" noProof="0" dirty="0" err="1"/>
              <a:t>pin_out_from</a:t>
            </a:r>
            <a:r>
              <a:rPr lang="en-US" noProof="0" dirty="0"/>
              <a:t>&lt; . . . &gt; template</a:t>
            </a:r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320590" y="2204629"/>
            <a:ext cx="8229600" cy="382258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noProof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template&lt; class unsupported, class dummy = void &gt; </a:t>
            </a:r>
            <a:r>
              <a:rPr lang="en-US" sz="1200" b="1" noProof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noProof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pin_out_from</a:t>
            </a:r>
            <a:r>
              <a:rPr lang="en-US" sz="1200" b="1" noProof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b="1" noProof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noProof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static_assert</a:t>
            </a:r>
            <a:r>
              <a:rPr lang="en-US" sz="1200" b="1" noProof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noProof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200" b="1" noProof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unsupported ) == 0, . . . ); };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pin_out_from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pin, 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pin::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has_pin_out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: </a:t>
            </a: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pin_out_archetype</a:t>
            </a:r>
            <a:endParaRPr lang="en-US" sz="1200" b="1" noProof="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 pin::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 </a:t>
            </a: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pPr marL="0" indent="0">
              <a:buNone/>
            </a:pPr>
            <a:endParaRPr lang="en-US" sz="1200" b="1" noProof="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pin_out_from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pin, 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pin::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has_pin_oc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: </a:t>
            </a: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pin_out_archetype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 pin::</a:t>
            </a:r>
            <a:r>
              <a:rPr lang="en-US" sz="1200" b="1" noProof="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}   </a:t>
            </a: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None/>
            </a:pPr>
            <a:r>
              <a:rPr lang="en-US" sz="1200" b="1" noProof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pPr marL="0" indent="0">
              <a:buNone/>
            </a:pPr>
            <a:endParaRPr lang="en-US" sz="1200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45</a:t>
            </a:fld>
            <a:endParaRPr lang="nl-NL" dirty="0"/>
          </a:p>
        </p:txBody>
      </p:sp>
      <p:sp>
        <p:nvSpPr>
          <p:cNvPr id="6" name="TextBox 3"/>
          <p:cNvSpPr txBox="1">
            <a:spLocks/>
          </p:cNvSpPr>
          <p:nvPr/>
        </p:nvSpPr>
        <p:spPr bwMode="auto">
          <a:xfrm>
            <a:off x="323528" y="1539832"/>
            <a:ext cx="8229600" cy="51521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unsupported, class dummy = void &gt; struct pin_out_from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pin::has_pin_out &gt; :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pin::has_pin_oc &gt; :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pPr marL="0" indent="0">
              <a:buFont typeface="Zapf Dingbats" pitchFamily="64" charset="2"/>
              <a:buNone/>
            </a:pPr>
            <a:endParaRPr lang="en-US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pin::has_pin_in_out &gt; :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</a:t>
            </a: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pin::direction_set_output(); </a:t>
            </a: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</p:spTree>
    <p:extLst>
      <p:ext uri="{BB962C8B-B14F-4D97-AF65-F5344CB8AC3E}">
        <p14:creationId xmlns:p14="http://schemas.microsoft.com/office/powerpoint/2010/main" val="58931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434897"/>
            <a:ext cx="6248400" cy="584775"/>
          </a:xfrm>
          <a:ln>
            <a:noFill/>
          </a:ln>
        </p:spPr>
        <p:txBody>
          <a:bodyPr/>
          <a:lstStyle/>
          <a:p>
            <a:r>
              <a:rPr lang="en-US" noProof="0" dirty="0"/>
              <a:t>Don’t say it in a comment </a:t>
            </a:r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228600" y="2137845"/>
            <a:ext cx="4038600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. . . pin_a0;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target::pin_a0 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1200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the alarm LED pin is active low</a:t>
            </a:r>
          </a:p>
          <a:p>
            <a:pPr marL="0" indent="0">
              <a:buNone/>
            </a:pPr>
            <a:r>
              <a:rPr lang="en-US" sz="1200" b="1" noProof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constexpr</a:t>
            </a:r>
            <a:r>
              <a:rPr lang="en-US" sz="12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bool </a:t>
            </a:r>
            <a:r>
              <a:rPr lang="en-US" sz="1200" b="1" noProof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alarm_led_active</a:t>
            </a:r>
            <a:r>
              <a:rPr lang="en-US" sz="12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</a:t>
            </a:r>
          </a:p>
          <a:p>
            <a:pPr marL="0" indent="0">
              <a:buNone/>
            </a:pPr>
            <a:endParaRPr lang="en-US" sz="1200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::set( ! 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alarm_led_active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::set( </a:t>
            </a: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alarm_led_active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419600" y="3631704"/>
            <a:ext cx="4419600" cy="271458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invert&lt;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target::pin_a0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alarm_led;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alarm_led::set( false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alarm_led::set( true );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7200" y="2564904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Say it in the code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46</a:t>
            </a:fld>
            <a:endParaRPr lang="nl-NL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04800" y="404664"/>
            <a:ext cx="6248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kern="0" dirty="0"/>
              <a:t>invert&lt; . . .  &gt;</a:t>
            </a:r>
          </a:p>
        </p:txBody>
      </p:sp>
      <p:pic>
        <p:nvPicPr>
          <p:cNvPr id="1026" name="Picture 2" descr="TN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0648"/>
            <a:ext cx="1450052" cy="14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299866" y="1264405"/>
            <a:ext cx="2874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decorator</a:t>
            </a:r>
          </a:p>
        </p:txBody>
      </p:sp>
    </p:spTree>
    <p:extLst>
      <p:ext uri="{BB962C8B-B14F-4D97-AF65-F5344CB8AC3E}">
        <p14:creationId xmlns:p14="http://schemas.microsoft.com/office/powerpoint/2010/main" val="1896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594320"/>
          </a:xfrm>
        </p:spPr>
        <p:txBody>
          <a:bodyPr/>
          <a:lstStyle/>
          <a:p>
            <a:r>
              <a:rPr lang="en-US" noProof="0" dirty="0"/>
              <a:t>Pin invert&lt; . . . &gt; template</a:t>
            </a:r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971600" y="1556792"/>
            <a:ext cx="6120680" cy="486287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template&lt; class unsupported, 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dummy = void 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invert {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noProof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static_assert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 unsupported ) == 0, ". . ." ); };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template&lt; class pin &gt;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invert&lt; pin,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</a:t>
            </a:r>
            <a:r>
              <a:rPr lang="en-US" sz="1000" b="1" noProof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pin_in_archetype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(){ pin::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};	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invert&lt; pin,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</a:t>
            </a:r>
            <a:r>
              <a:rPr lang="en-US" sz="1000" b="1" noProof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has_pin_out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pin_out_archetype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(){ pin::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} };	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invert&lt; pin,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</a:t>
            </a:r>
            <a:r>
              <a:rPr lang="en-US" sz="1000" b="1" noProof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has_pin_in_out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pin_in_out_archetype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(){ pin::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direction_set_input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(){ pin::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direction_set_input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direction_set_output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(){ pin::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direction_set_output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(); }      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	 }  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};	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invert&lt; pin,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</a:t>
            </a:r>
            <a:r>
              <a:rPr lang="en-US" sz="1000" b="1" noProof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has_pin_oc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pin_oc_archetype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(){ pin::</a:t>
            </a:r>
            <a:r>
              <a:rPr lang="en-US" sz="10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(); }   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}   </a:t>
            </a:r>
          </a:p>
          <a:p>
            <a:pPr marL="0" indent="0">
              <a:buNone/>
            </a:pP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1000" b="1" noProof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10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} };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47</a:t>
            </a:fld>
            <a:endParaRPr lang="nl-NL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236296" y="5085184"/>
            <a:ext cx="177924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Often: </a:t>
            </a:r>
          </a:p>
          <a:p>
            <a:pPr algn="l"/>
            <a:r>
              <a:rPr lang="en-US" sz="1800" b="1" dirty="0"/>
              <a:t>   ZERO cost!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7008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7046168" cy="640358"/>
          </a:xfrm>
        </p:spPr>
        <p:txBody>
          <a:bodyPr/>
          <a:lstStyle/>
          <a:p>
            <a:r>
              <a:rPr lang="en-US" noProof="0" dirty="0"/>
              <a:t>Some more pin &amp; port decorators</a:t>
            </a:r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1403648" y="1700808"/>
            <a:ext cx="5112568" cy="448738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the stated pin or port type from p</a:t>
            </a: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pin_in_from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 p &gt;</a:t>
            </a: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pin_out_from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 p &gt;</a:t>
            </a: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pin_in_out_from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 p &gt;</a:t>
            </a: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pin_oc_from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 p &gt;</a:t>
            </a: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port_in_from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 p &gt;</a:t>
            </a: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port_out_from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 p &gt;</a:t>
            </a: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port_in_out_from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 p &gt;</a:t>
            </a: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port_oc_from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 p &gt;</a:t>
            </a:r>
          </a:p>
          <a:p>
            <a:pPr marL="0" indent="0">
              <a:buNone/>
            </a:pPr>
            <a:endParaRPr lang="en-US" sz="1200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port of the stated type from pins</a:t>
            </a: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port_in_from_pins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 p, ... &gt;</a:t>
            </a: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port_out_from_pins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 p, ... &gt;</a:t>
            </a:r>
          </a:p>
          <a:p>
            <a:pPr marL="0" indent="0">
              <a:buNone/>
            </a:pPr>
            <a:r>
              <a:rPr lang="en-US" sz="1200" b="1" noProof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port_in_out_from_pins</a:t>
            </a: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&lt; p, ... &gt;</a:t>
            </a:r>
          </a:p>
          <a:p>
            <a:pPr marL="0" indent="0">
              <a:buNone/>
            </a:pPr>
            <a:endParaRPr lang="en-US" sz="1200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// invert the value read from or written to p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invert&lt; p &gt;</a:t>
            </a:r>
          </a:p>
          <a:p>
            <a:pPr marL="0" indent="0">
              <a:buNone/>
            </a:pPr>
            <a:endParaRPr lang="en-US" sz="1200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// pin or port that writes to all pins or ports</a:t>
            </a:r>
          </a:p>
          <a:p>
            <a:pPr marL="0" indent="0">
              <a:buNone/>
            </a:pPr>
            <a:r>
              <a:rPr lang="en-US" sz="1200" b="1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all&lt; p, ... &gt;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48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9043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b="1" noProof="0" dirty="0">
                <a:cs typeface="Courier New" panose="02070309020205020404" pitchFamily="49" charset="0"/>
              </a:rPr>
              <a:t>Using static class templates: consequences (1)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7504" y="2060848"/>
            <a:ext cx="8928992" cy="42484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noProof="0" dirty="0"/>
              <a:t>Abstraction tool is the class template with only static contents (classes, methods, attributes)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noProof="0" dirty="0"/>
              <a:t>Composition is by template instantiation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noProof="0" dirty="0"/>
              <a:t>Method call syntax is class::method(…) instead of </a:t>
            </a:r>
            <a:r>
              <a:rPr lang="en-US" b="1" noProof="0" dirty="0" err="1"/>
              <a:t>object.method</a:t>
            </a:r>
            <a:r>
              <a:rPr lang="en-US" b="1" noProof="0" dirty="0"/>
              <a:t>(…)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noProof="0" dirty="0"/>
              <a:t>Header-only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noProof="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noProof="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noProof="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noProof="0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49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384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Real-Time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2900" y="1700808"/>
            <a:ext cx="8693596" cy="468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sym typeface="Wingdings" panose="05000000000000000000" pitchFamily="2" charset="2"/>
              </a:rPr>
              <a:t>Means: </a:t>
            </a:r>
            <a:r>
              <a:rPr lang="nl-NL" sz="2400" b="1" dirty="0" err="1">
                <a:sym typeface="Wingdings" panose="05000000000000000000" pitchFamily="2" charset="2"/>
              </a:rPr>
              <a:t>utility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depends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u="sng" dirty="0" err="1">
                <a:sym typeface="Wingdings" panose="05000000000000000000" pitchFamily="2" charset="2"/>
              </a:rPr>
              <a:t>critically</a:t>
            </a:r>
            <a:r>
              <a:rPr lang="nl-NL" sz="2400" b="1" dirty="0">
                <a:sym typeface="Wingdings" panose="05000000000000000000" pitchFamily="2" charset="2"/>
              </a:rPr>
              <a:t> on </a:t>
            </a:r>
            <a:r>
              <a:rPr lang="nl-NL" sz="2400" b="1" dirty="0" err="1">
                <a:sym typeface="Wingdings" panose="05000000000000000000" pitchFamily="2" charset="2"/>
              </a:rPr>
              <a:t>some</a:t>
            </a:r>
            <a:r>
              <a:rPr lang="nl-NL" sz="2400" b="1" dirty="0">
                <a:sym typeface="Wingdings" panose="05000000000000000000" pitchFamily="2" charset="2"/>
              </a:rPr>
              <a:t> timing parameter.</a:t>
            </a: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2400" b="1" dirty="0" err="1">
                <a:sym typeface="Wingdings" panose="05000000000000000000" pitchFamily="2" charset="2"/>
              </a:rPr>
              <a:t>Variations</a:t>
            </a:r>
            <a:r>
              <a:rPr lang="nl-NL" sz="2400" b="1" dirty="0">
                <a:sym typeface="Wingdings" panose="05000000000000000000" pitchFamily="2" charset="2"/>
              </a:rPr>
              <a:t> (</a:t>
            </a:r>
            <a:r>
              <a:rPr lang="nl-NL" sz="2400" b="1" dirty="0" err="1">
                <a:sym typeface="Wingdings" panose="05000000000000000000" pitchFamily="2" charset="2"/>
              </a:rPr>
              <a:t>terms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vary</a:t>
            </a:r>
            <a:r>
              <a:rPr lang="nl-NL" sz="2400" b="1" dirty="0">
                <a:sym typeface="Wingdings" panose="05000000000000000000" pitchFamily="2" charset="2"/>
              </a:rPr>
              <a:t>):</a:t>
            </a:r>
          </a:p>
          <a:p>
            <a:pPr>
              <a:buFontTx/>
              <a:buChar char="-"/>
            </a:pPr>
            <a:r>
              <a:rPr lang="nl-NL" sz="2400" b="1" dirty="0" err="1">
                <a:sym typeface="Wingdings" panose="05000000000000000000" pitchFamily="2" charset="2"/>
              </a:rPr>
              <a:t>Firm</a:t>
            </a:r>
            <a:r>
              <a:rPr lang="nl-NL" sz="2400" b="1" dirty="0">
                <a:sym typeface="Wingdings" panose="05000000000000000000" pitchFamily="2" charset="2"/>
              </a:rPr>
              <a:t> real-time: </a:t>
            </a:r>
            <a:r>
              <a:rPr lang="nl-NL" sz="2400" b="1" dirty="0" err="1">
                <a:sym typeface="Wingdings" panose="05000000000000000000" pitchFamily="2" charset="2"/>
              </a:rPr>
              <a:t>may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occasionally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be</a:t>
            </a:r>
            <a:r>
              <a:rPr lang="nl-NL" sz="2400" b="1" dirty="0">
                <a:sym typeface="Wingdings" panose="05000000000000000000" pitchFamily="2" charset="2"/>
              </a:rPr>
              <a:t> late or </a:t>
            </a:r>
            <a:r>
              <a:rPr lang="nl-NL" sz="2400" b="1" dirty="0" err="1">
                <a:sym typeface="Wingdings" panose="05000000000000000000" pitchFamily="2" charset="2"/>
              </a:rPr>
              <a:t>lower-quality</a:t>
            </a:r>
            <a:r>
              <a:rPr lang="nl-NL" sz="2400" b="1" dirty="0">
                <a:sym typeface="Wingdings" panose="05000000000000000000" pitchFamily="2" charset="2"/>
              </a:rPr>
              <a:t> (video)</a:t>
            </a:r>
          </a:p>
          <a:p>
            <a:pPr>
              <a:buFontTx/>
              <a:buChar char="-"/>
            </a:pPr>
            <a:r>
              <a:rPr lang="nl-NL" sz="2400" b="1" dirty="0">
                <a:sym typeface="Wingdings" panose="05000000000000000000" pitchFamily="2" charset="2"/>
              </a:rPr>
              <a:t>Soft real-time: </a:t>
            </a:r>
            <a:r>
              <a:rPr lang="nl-NL" sz="2400" b="1" dirty="0" err="1">
                <a:sym typeface="Wingdings" panose="05000000000000000000" pitchFamily="2" charset="2"/>
              </a:rPr>
              <a:t>usefulness</a:t>
            </a:r>
            <a:r>
              <a:rPr lang="nl-NL" sz="2400" b="1" dirty="0">
                <a:sym typeface="Wingdings" panose="05000000000000000000" pitchFamily="2" charset="2"/>
              </a:rPr>
              <a:t> </a:t>
            </a:r>
            <a:r>
              <a:rPr lang="nl-NL" sz="2400" b="1" dirty="0" err="1">
                <a:sym typeface="Wingdings" panose="05000000000000000000" pitchFamily="2" charset="2"/>
              </a:rPr>
              <a:t>degrades</a:t>
            </a:r>
            <a:r>
              <a:rPr lang="nl-NL" sz="2400" b="1" dirty="0">
                <a:sym typeface="Wingdings" panose="05000000000000000000" pitchFamily="2" charset="2"/>
              </a:rPr>
              <a:t> (</a:t>
            </a:r>
            <a:r>
              <a:rPr lang="nl-NL" sz="2400" b="1" dirty="0" err="1">
                <a:sym typeface="Wingdings" panose="05000000000000000000" pitchFamily="2" charset="2"/>
              </a:rPr>
              <a:t>rapidly</a:t>
            </a:r>
            <a:r>
              <a:rPr lang="nl-NL" sz="2400" b="1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nl-NL" sz="2000" b="1" dirty="0">
              <a:sym typeface="Wingdings" panose="05000000000000000000" pitchFamily="2" charset="2"/>
            </a:endParaRPr>
          </a:p>
          <a:p>
            <a:pPr marL="400050" lvl="1" indent="0">
              <a:buNone/>
            </a:pP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25407"/>
            <a:ext cx="2068860" cy="156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real-time-interactiv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118" y="2823068"/>
            <a:ext cx="2090617" cy="156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al-time-real-tim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982" y="2779228"/>
            <a:ext cx="2181426" cy="165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774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b="1" noProof="0" dirty="0">
                <a:cs typeface="Courier New" panose="02070309020205020404" pitchFamily="49" charset="0"/>
              </a:rPr>
              <a:t>Using static class templates: consequences (2)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528" y="2276872"/>
            <a:ext cx="8458200" cy="3928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noProof="0" dirty="0"/>
              <a:t>No objects (of such classes) are created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noProof="0" dirty="0"/>
              <a:t>No memory management, no dangling references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noProof="0" dirty="0"/>
              <a:t>Sharing of identical constructs is automatic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noProof="0" dirty="0"/>
              <a:t>No automatic construction: explicit </a:t>
            </a:r>
            <a:r>
              <a:rPr lang="en-US" sz="2800" b="1" noProof="0" dirty="0" err="1"/>
              <a:t>init</a:t>
            </a:r>
            <a:r>
              <a:rPr lang="en-US" sz="2800" b="1" noProof="0" dirty="0"/>
              <a:t>() calls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noProof="0" dirty="0"/>
              <a:t>Overhead can be zero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b="1" noProof="0" dirty="0"/>
          </a:p>
          <a:p>
            <a:pPr>
              <a:buFont typeface="Wingdings" panose="05000000000000000000" pitchFamily="2" charset="2"/>
              <a:buChar char="§"/>
            </a:pPr>
            <a:endParaRPr lang="en-US" sz="2800" b="1" noProof="0" dirty="0"/>
          </a:p>
          <a:p>
            <a:pPr>
              <a:buFont typeface="Wingdings" panose="05000000000000000000" pitchFamily="2" charset="2"/>
              <a:buChar char="§"/>
            </a:pPr>
            <a:endParaRPr lang="en-US" sz="2800" b="1" noProof="0" dirty="0"/>
          </a:p>
          <a:p>
            <a:pPr>
              <a:buFont typeface="Wingdings" panose="05000000000000000000" pitchFamily="2" charset="2"/>
              <a:buChar char="§"/>
            </a:pPr>
            <a:endParaRPr lang="en-US" sz="2800" b="1" noProof="0" dirty="0"/>
          </a:p>
          <a:p>
            <a:pPr>
              <a:buFont typeface="Wingdings" panose="05000000000000000000" pitchFamily="2" charset="2"/>
              <a:buChar char="§"/>
            </a:pPr>
            <a:endParaRPr lang="en-US" sz="2800" b="1" noProof="0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50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0460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6705600" cy="622301"/>
          </a:xfrm>
        </p:spPr>
        <p:txBody>
          <a:bodyPr>
            <a:normAutofit/>
          </a:bodyPr>
          <a:lstStyle/>
          <a:p>
            <a:r>
              <a:rPr lang="en-US" noProof="0" dirty="0"/>
              <a:t>Long term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254" y="1988840"/>
            <a:ext cx="8229600" cy="446449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500" b="1" i="1" noProof="0" dirty="0"/>
              <a:t>A use case</a:t>
            </a:r>
          </a:p>
          <a:p>
            <a:pPr marL="0" indent="0">
              <a:buNone/>
            </a:pPr>
            <a:endParaRPr lang="en-US" sz="2500" b="1" noProof="0" dirty="0"/>
          </a:p>
          <a:p>
            <a:pPr marL="0" indent="0">
              <a:buNone/>
            </a:pPr>
            <a:endParaRPr lang="en-US" sz="3400" b="1" noProof="0" dirty="0">
              <a:sym typeface="Wingdings" panose="05000000000000000000" pitchFamily="2" charset="2"/>
            </a:endParaRPr>
          </a:p>
          <a:p>
            <a:pPr marL="476250" lvl="1" indent="0">
              <a:buNone/>
            </a:pPr>
            <a:r>
              <a:rPr lang="en-US" sz="6200" b="1" noProof="0" dirty="0">
                <a:sym typeface="Wingdings" panose="05000000000000000000" pitchFamily="2" charset="2"/>
              </a:rPr>
              <a:t>Write library code for reading the temperature from an LM75 chip (I2C interface). Write it once and for all.</a:t>
            </a:r>
          </a:p>
          <a:p>
            <a:pPr marL="0" indent="0">
              <a:buNone/>
            </a:pPr>
            <a:endParaRPr lang="en-US" sz="6400" b="1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6400" b="1" noProof="0" dirty="0">
                <a:sym typeface="Wingdings" panose="05000000000000000000" pitchFamily="2" charset="2"/>
              </a:rPr>
              <a:t>What should be in this code?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noProof="0" dirty="0">
                <a:sym typeface="Wingdings" panose="05000000000000000000" pitchFamily="2" charset="2"/>
              </a:rPr>
              <a:t>Getting the data bits from the LM75 (using I2C)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noProof="0" dirty="0">
                <a:sym typeface="Wingdings" panose="05000000000000000000" pitchFamily="2" charset="2"/>
              </a:rPr>
              <a:t>Converting the data bits to a temperature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noProof="0" dirty="0">
                <a:sym typeface="Wingdings" panose="05000000000000000000" pitchFamily="2" charset="2"/>
              </a:rPr>
              <a:t>Maybe detecting errors in the data bits (passing I2C errors along?)</a:t>
            </a:r>
          </a:p>
          <a:p>
            <a:pPr marL="0" indent="0">
              <a:buNone/>
            </a:pPr>
            <a:endParaRPr lang="en-US" sz="6400" b="1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6400" b="1" noProof="0" dirty="0">
                <a:sym typeface="Wingdings" panose="05000000000000000000" pitchFamily="2" charset="2"/>
              </a:rPr>
              <a:t>What should NOT be in this code?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noProof="0" dirty="0">
                <a:sym typeface="Wingdings" panose="05000000000000000000" pitchFamily="2" charset="2"/>
              </a:rPr>
              <a:t> I/O pin handling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noProof="0" dirty="0">
                <a:sym typeface="Wingdings" panose="05000000000000000000" pitchFamily="2" charset="2"/>
              </a:rPr>
              <a:t> I2C protocol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noProof="0" dirty="0">
                <a:sym typeface="Wingdings" panose="05000000000000000000" pitchFamily="2" charset="2"/>
              </a:rPr>
              <a:t> Timing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noProof="0" dirty="0">
                <a:sym typeface="Wingdings" panose="05000000000000000000" pitchFamily="2" charset="2"/>
              </a:rPr>
              <a:t> Conversion to the requested datatype (int, float, double, fixed-point, … 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noProof="0" dirty="0">
                <a:sym typeface="Wingdings" panose="05000000000000000000" pitchFamily="2" charset="2"/>
              </a:rPr>
              <a:t> Conversion to the requested unit (Kelvin, </a:t>
            </a:r>
            <a:r>
              <a:rPr lang="en-US" sz="6400" b="1" noProof="0" dirty="0" err="1">
                <a:sym typeface="Wingdings" panose="05000000000000000000" pitchFamily="2" charset="2"/>
              </a:rPr>
              <a:t>Celcius</a:t>
            </a:r>
            <a:r>
              <a:rPr lang="en-US" sz="6400" b="1" noProof="0" dirty="0">
                <a:sym typeface="Wingdings" panose="05000000000000000000" pitchFamily="2" charset="2"/>
              </a:rPr>
              <a:t>, Fahrenheit, … 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400" b="1" noProof="0" dirty="0">
                <a:sym typeface="Wingdings" panose="05000000000000000000" pitchFamily="2" charset="2"/>
              </a:rPr>
              <a:t> Floating point calls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96752"/>
            <a:ext cx="1742193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51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7249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Next steps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95536" y="2564904"/>
            <a:ext cx="8496944" cy="29115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noProof="0" dirty="0"/>
              <a:t>Identify and/or implement abstraction(s) for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noProof="0" dirty="0"/>
              <a:t>Values (units, fixed-point)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noProof="0" dirty="0"/>
              <a:t>Timing (including multithreading)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noProof="0" dirty="0"/>
              <a:t>Error handling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noProof="0" dirty="0"/>
              <a:t>Combine compile-time and run-time </a:t>
            </a:r>
            <a:r>
              <a:rPr lang="en-US" b="1" noProof="0" dirty="0" err="1"/>
              <a:t>paramterization</a:t>
            </a:r>
            <a:endParaRPr lang="en-US" b="1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52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9702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Devirtualization?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23528" y="1628800"/>
            <a:ext cx="8352928" cy="1569660"/>
          </a:xfrm>
        </p:spPr>
        <p:txBody>
          <a:bodyPr/>
          <a:lstStyle/>
          <a:p>
            <a:pPr marL="0" indent="0">
              <a:buNone/>
            </a:pPr>
            <a:r>
              <a:rPr lang="en-US" sz="2400" noProof="0" dirty="0"/>
              <a:t>Compilers are starting to do devirtualization (as part of whole-program optimization). How would perfect de-virtualization compare to the static-class-template approach?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53</a:t>
            </a:fld>
            <a:endParaRPr lang="nl-NL" dirty="0"/>
          </a:p>
        </p:txBody>
      </p:sp>
      <p:graphicFrame>
        <p:nvGraphicFramePr>
          <p:cNvPr id="6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419448"/>
              </p:ext>
            </p:extLst>
          </p:nvPr>
        </p:nvGraphicFramePr>
        <p:xfrm>
          <a:off x="323528" y="3501008"/>
          <a:ext cx="835292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5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Objects + ideal</a:t>
                      </a:r>
                      <a:r>
                        <a:rPr lang="en-US" baseline="0" dirty="0"/>
                        <a:t> devirtualization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  <a:r>
                        <a:rPr lang="en-US" baseline="0" dirty="0"/>
                        <a:t> class templates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Run-time</a:t>
                      </a:r>
                      <a:r>
                        <a:rPr lang="en-US" baseline="0" dirty="0"/>
                        <a:t> allocation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Compile/link</a:t>
                      </a:r>
                      <a:r>
                        <a:rPr lang="en-US" baseline="0" dirty="0"/>
                        <a:t> time allocation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Global, stack</a:t>
                      </a:r>
                      <a:r>
                        <a:rPr lang="en-US" baseline="0" dirty="0"/>
                        <a:t> or heap allocation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</a:t>
                      </a:r>
                      <a:r>
                        <a:rPr lang="en-US" baseline="0" dirty="0"/>
                        <a:t> global allocation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Danger of dangling references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such danger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Run-time flexibility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extra effort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Sharing requires planning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Sharing is automatic (prevention is</a:t>
                      </a:r>
                      <a:r>
                        <a:rPr lang="en-US" baseline="0" dirty="0"/>
                        <a:t> tricky)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Well-known syntax &amp; style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Unfamiliar syntax &amp; style 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89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C++ language issues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395536" y="2060848"/>
            <a:ext cx="8229600" cy="42211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/>
              <a:t>Class templates and plain classes can’t have the same name.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/>
              <a:t>The syntax for using static attributes of class templates can be horrible.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/>
              <a:t>A LOT of </a:t>
            </a:r>
            <a:r>
              <a:rPr lang="en-US" sz="2400" b="1" i="1" noProof="0" dirty="0"/>
              <a:t>template</a:t>
            </a:r>
            <a:r>
              <a:rPr lang="en-US" sz="2400" b="1" noProof="0" dirty="0"/>
              <a:t> and </a:t>
            </a:r>
            <a:r>
              <a:rPr lang="en-US" sz="2400" b="1" i="1" noProof="0" dirty="0" err="1"/>
              <a:t>typename</a:t>
            </a:r>
            <a:r>
              <a:rPr lang="en-US" sz="2400" b="1" noProof="0" dirty="0"/>
              <a:t> prefixes can be required to disambiguate (template parameter-) dependent names.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/>
              <a:t>C++0x11 has </a:t>
            </a:r>
            <a:r>
              <a:rPr lang="en-US" sz="2400" b="1" i="1" noProof="0" dirty="0"/>
              <a:t>override</a:t>
            </a:r>
            <a:r>
              <a:rPr lang="en-US" sz="2400" b="1" noProof="0" dirty="0"/>
              <a:t> for virtual methods, but there is no equivalent for static methods.</a:t>
            </a:r>
          </a:p>
          <a:p>
            <a:endParaRPr lang="en-US" sz="2400" b="1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924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42537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239000" cy="672729"/>
          </a:xfrm>
        </p:spPr>
        <p:txBody>
          <a:bodyPr>
            <a:normAutofit/>
          </a:bodyPr>
          <a:lstStyle/>
          <a:p>
            <a:r>
              <a:rPr lang="en-US" noProof="0" dirty="0"/>
              <a:t>C++ language wish list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1907704" y="2737140"/>
            <a:ext cx="5904656" cy="411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noProof="0" dirty="0">
                <a:solidFill>
                  <a:schemeClr val="tx1"/>
                </a:solidFill>
              </a:rPr>
              <a:t>Allow </a:t>
            </a:r>
            <a:r>
              <a:rPr lang="en-US" sz="2000" noProof="0" dirty="0">
                <a:solidFill>
                  <a:srgbClr val="FF0000"/>
                </a:solidFill>
              </a:rPr>
              <a:t>override</a:t>
            </a:r>
            <a:r>
              <a:rPr lang="en-US" sz="2000" noProof="0" dirty="0"/>
              <a:t> for static methods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noProof="0" dirty="0"/>
              <a:t>Allow a static operator()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noProof="0" dirty="0"/>
              <a:t>Allow template / class name overloading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noProof="0" dirty="0"/>
              <a:t>Allow </a:t>
            </a:r>
            <a:r>
              <a:rPr lang="en-US" sz="2000" noProof="0" dirty="0" err="1">
                <a:solidFill>
                  <a:srgbClr val="FF0000"/>
                </a:solidFill>
              </a:rPr>
              <a:t>constexpr</a:t>
            </a:r>
            <a:r>
              <a:rPr lang="en-US" sz="2000" noProof="0" dirty="0">
                <a:solidFill>
                  <a:srgbClr val="FF0000"/>
                </a:solidFill>
              </a:rPr>
              <a:t> char * </a:t>
            </a:r>
            <a:r>
              <a:rPr lang="en-US" sz="2000" noProof="0" dirty="0"/>
              <a:t>as</a:t>
            </a:r>
            <a:r>
              <a:rPr lang="en-US" sz="2000" noProof="0" dirty="0">
                <a:solidFill>
                  <a:srgbClr val="FF0000"/>
                </a:solidFill>
              </a:rPr>
              <a:t> template parameter </a:t>
            </a:r>
            <a:r>
              <a:rPr lang="en-US" sz="2000" noProof="0" dirty="0"/>
              <a:t>(if possible all </a:t>
            </a:r>
            <a:r>
              <a:rPr lang="en-US" sz="2000" noProof="0" dirty="0" err="1">
                <a:solidFill>
                  <a:srgbClr val="FF0000"/>
                </a:solidFill>
              </a:rPr>
              <a:t>constexpr</a:t>
            </a:r>
            <a:r>
              <a:rPr lang="en-US" sz="2000" noProof="0" dirty="0" err="1"/>
              <a:t>’s</a:t>
            </a:r>
            <a:r>
              <a:rPr lang="en-US" sz="2000" noProof="0" dirty="0">
                <a:solidFill>
                  <a:srgbClr val="FF0000"/>
                </a:solidFill>
              </a:rPr>
              <a:t> </a:t>
            </a:r>
            <a:r>
              <a:rPr lang="en-US" sz="2000" noProof="0" dirty="0"/>
              <a:t>?)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noProof="0" dirty="0"/>
              <a:t>Get rid of (some of) those mandatory </a:t>
            </a:r>
            <a:r>
              <a:rPr lang="en-US" sz="2000" noProof="0" dirty="0">
                <a:solidFill>
                  <a:srgbClr val="FF0000"/>
                </a:solidFill>
              </a:rPr>
              <a:t>template</a:t>
            </a:r>
            <a:r>
              <a:rPr lang="en-US" sz="2000" noProof="0" dirty="0"/>
              <a:t> and </a:t>
            </a:r>
            <a:r>
              <a:rPr lang="en-US" sz="2000" noProof="0" dirty="0" err="1">
                <a:solidFill>
                  <a:srgbClr val="FF0000"/>
                </a:solidFill>
              </a:rPr>
              <a:t>typename</a:t>
            </a:r>
            <a:r>
              <a:rPr lang="en-US" sz="2000" noProof="0" dirty="0">
                <a:solidFill>
                  <a:srgbClr val="FF0000"/>
                </a:solidFill>
              </a:rPr>
              <a:t> </a:t>
            </a:r>
            <a:r>
              <a:rPr lang="en-US" sz="2000" noProof="0" dirty="0"/>
              <a:t>qualifiers </a:t>
            </a:r>
          </a:p>
        </p:txBody>
      </p:sp>
      <p:sp>
        <p:nvSpPr>
          <p:cNvPr id="6" name="Tijdelijke aanduiding voor inhoud 3"/>
          <p:cNvSpPr txBox="1">
            <a:spLocks/>
          </p:cNvSpPr>
          <p:nvPr/>
        </p:nvSpPr>
        <p:spPr>
          <a:xfrm>
            <a:off x="990600" y="6242340"/>
            <a:ext cx="741045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PS: I will NOT donate a kidney.</a:t>
            </a:r>
          </a:p>
          <a:p>
            <a:endParaRPr lang="nl-NL" sz="200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55</a:t>
            </a:fld>
            <a:endParaRPr lang="nl-NL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855973"/>
            <a:ext cx="2520280" cy="24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262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794518" y="1628800"/>
            <a:ext cx="7881938" cy="4967514"/>
          </a:xfrm>
        </p:spPr>
        <p:txBody>
          <a:bodyPr/>
          <a:lstStyle/>
          <a:p>
            <a:pPr marL="0" indent="0">
              <a:buNone/>
            </a:pPr>
            <a:r>
              <a:rPr lang="en-US" sz="2400" b="1" noProof="0" dirty="0"/>
              <a:t>Current C++ libraries and programming practices are often not optimal for very small systems.</a:t>
            </a:r>
          </a:p>
          <a:p>
            <a:pPr marL="0" indent="0">
              <a:buNone/>
            </a:pPr>
            <a:endParaRPr lang="en-US" sz="2400" b="1" noProof="0" dirty="0"/>
          </a:p>
          <a:p>
            <a:pPr marL="0" indent="0">
              <a:buNone/>
            </a:pPr>
            <a:r>
              <a:rPr lang="en-US" sz="2400" b="1" noProof="0" dirty="0"/>
              <a:t>Compile-time polymorphism using static class templates (no objects!)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/>
              <a:t>Can be as efficient as C macro’s.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noProof="0" dirty="0"/>
              <a:t>Has an abstraction power comparable in power but very different in nature to classic run-time-objects-based OO.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noProof="0" dirty="0"/>
          </a:p>
          <a:p>
            <a:pPr marL="0" indent="0">
              <a:buNone/>
            </a:pPr>
            <a:r>
              <a:rPr lang="en-US" sz="2400" b="1" noProof="0" dirty="0"/>
              <a:t>There is a lot of interesting work to do to create C++ libraries that help programming very small systems.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56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5807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1820"/>
            <a:ext cx="6542856" cy="1077218"/>
          </a:xfrm>
        </p:spPr>
        <p:txBody>
          <a:bodyPr/>
          <a:lstStyle/>
          <a:p>
            <a:r>
              <a:rPr lang="en-US" noProof="0" dirty="0"/>
              <a:t>Passing a type – two alternatives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57</a:t>
            </a:fld>
            <a:endParaRPr lang="nl-NL" dirty="0"/>
          </a:p>
        </p:txBody>
      </p:sp>
      <p:sp>
        <p:nvSpPr>
          <p:cNvPr id="6" name="TextBox 3"/>
          <p:cNvSpPr txBox="1">
            <a:spLocks/>
          </p:cNvSpPr>
          <p:nvPr/>
        </p:nvSpPr>
        <p:spPr bwMode="auto">
          <a:xfrm>
            <a:off x="1835696" y="2276872"/>
            <a:ext cx="5112568" cy="160659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n, int m &gt;class </a:t>
            </a:r>
            <a:r>
              <a:rPr lang="en-US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 . . . }; 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x &gt; class invert { . . . };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&lt; 1, 2 &gt; pin_b2;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invert&lt; pin_b2 &gt; led;</a:t>
            </a:r>
            <a:endParaRPr lang="en-US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3"/>
          <p:cNvSpPr>
            <a:spLocks noGrp="1"/>
          </p:cNvSpPr>
          <p:nvPr>
            <p:ph idx="1"/>
          </p:nvPr>
        </p:nvSpPr>
        <p:spPr>
          <a:xfrm>
            <a:off x="395536" y="1340768"/>
            <a:ext cx="8313986" cy="9048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noProof="0" dirty="0"/>
              <a:t>As type </a:t>
            </a:r>
          </a:p>
          <a:p>
            <a:pPr marL="0" indent="0">
              <a:buNone/>
            </a:pPr>
            <a:r>
              <a:rPr lang="en-US" sz="2400" b="1" noProof="0" dirty="0"/>
              <a:t>(explicit template parameter) </a:t>
            </a:r>
          </a:p>
        </p:txBody>
      </p:sp>
      <p:sp>
        <p:nvSpPr>
          <p:cNvPr id="8" name="TextBox 3"/>
          <p:cNvSpPr txBox="1">
            <a:spLocks/>
          </p:cNvSpPr>
          <p:nvPr/>
        </p:nvSpPr>
        <p:spPr bwMode="auto">
          <a:xfrm>
            <a:off x="1907704" y="4918750"/>
            <a:ext cx="5112568" cy="160659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n, int m &gt;class </a:t>
            </a:r>
            <a:r>
              <a:rPr lang="en-US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 . . . }; 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t &gt; auto invert( t x ){ . . . };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&lt; 1, 2 &gt; pin_b2;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auto led = invert( pin_b2 );</a:t>
            </a:r>
            <a:endParaRPr lang="en-US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3"/>
          <p:cNvSpPr txBox="1">
            <a:spLocks/>
          </p:cNvSpPr>
          <p:nvPr/>
        </p:nvSpPr>
        <p:spPr bwMode="auto">
          <a:xfrm>
            <a:off x="395536" y="3933056"/>
            <a:ext cx="8748463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2400" b="1" kern="0" dirty="0"/>
              <a:t>As type object 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2400" b="1" kern="0" dirty="0"/>
              <a:t>(explicit object parameter == </a:t>
            </a:r>
            <a:r>
              <a:rPr lang="nl-NL" sz="2400" b="1" kern="0" dirty="0" err="1"/>
              <a:t>implicit</a:t>
            </a:r>
            <a:r>
              <a:rPr lang="nl-NL" sz="2400" b="1" kern="0" dirty="0"/>
              <a:t> template parameter)</a:t>
            </a:r>
            <a:endParaRPr lang="en-US" sz="2400" b="1" kern="0" dirty="0"/>
          </a:p>
        </p:txBody>
      </p:sp>
    </p:spTree>
    <p:extLst>
      <p:ext uri="{BB962C8B-B14F-4D97-AF65-F5344CB8AC3E}">
        <p14:creationId xmlns:p14="http://schemas.microsoft.com/office/powerpoint/2010/main" val="2151667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04263"/>
            <a:ext cx="6542856" cy="584775"/>
          </a:xfrm>
        </p:spPr>
        <p:txBody>
          <a:bodyPr/>
          <a:lstStyle/>
          <a:p>
            <a:r>
              <a:rPr lang="en-US" noProof="0" dirty="0"/>
              <a:t>Avoid run-time overhead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58</a:t>
            </a:fld>
            <a:endParaRPr lang="nl-NL" dirty="0"/>
          </a:p>
        </p:txBody>
      </p:sp>
      <p:sp>
        <p:nvSpPr>
          <p:cNvPr id="6" name="TextBox 3"/>
          <p:cNvSpPr txBox="1">
            <a:spLocks/>
          </p:cNvSpPr>
          <p:nvPr/>
        </p:nvSpPr>
        <p:spPr bwMode="auto">
          <a:xfrm>
            <a:off x="1835696" y="2315312"/>
            <a:ext cx="5112568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n, int m &gt;class </a:t>
            </a:r>
            <a:r>
              <a:rPr lang="en-US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 . . . }; 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&lt; 1, 2 &gt; pin_b2;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pin_b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::set();</a:t>
            </a:r>
            <a:endParaRPr lang="en-US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3"/>
          <p:cNvSpPr>
            <a:spLocks noGrp="1"/>
          </p:cNvSpPr>
          <p:nvPr>
            <p:ph idx="1"/>
          </p:nvPr>
        </p:nvSpPr>
        <p:spPr>
          <a:xfrm>
            <a:off x="827584" y="1739248"/>
            <a:ext cx="7881938" cy="461665"/>
          </a:xfrm>
        </p:spPr>
        <p:txBody>
          <a:bodyPr/>
          <a:lstStyle/>
          <a:p>
            <a:pPr marL="0" indent="0">
              <a:buNone/>
            </a:pPr>
            <a:r>
              <a:rPr lang="en-US" sz="2400" b="1" noProof="0" dirty="0"/>
              <a:t>By using templates</a:t>
            </a:r>
          </a:p>
        </p:txBody>
      </p:sp>
      <p:sp>
        <p:nvSpPr>
          <p:cNvPr id="8" name="TextBox 3"/>
          <p:cNvSpPr txBox="1">
            <a:spLocks/>
          </p:cNvSpPr>
          <p:nvPr/>
        </p:nvSpPr>
        <p:spPr bwMode="auto">
          <a:xfrm>
            <a:off x="1907704" y="4187520"/>
            <a:ext cx="5112568" cy="204979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 virtual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set() = 0; 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n, int m &gt; class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set(){ . . . }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&lt; 1, 2 &gt; pin_1_2;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pin_1_2::set();</a:t>
            </a:r>
            <a:endParaRPr lang="en-US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3"/>
          <p:cNvSpPr txBox="1">
            <a:spLocks/>
          </p:cNvSpPr>
          <p:nvPr/>
        </p:nvSpPr>
        <p:spPr bwMode="auto">
          <a:xfrm>
            <a:off x="899592" y="3611456"/>
            <a:ext cx="78819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2400" b="1" kern="0" dirty="0" err="1"/>
              <a:t>By</a:t>
            </a:r>
            <a:r>
              <a:rPr lang="nl-NL" sz="2400" b="1" kern="0" dirty="0"/>
              <a:t> </a:t>
            </a:r>
            <a:r>
              <a:rPr lang="nl-NL" sz="2400" b="1" kern="0" dirty="0" err="1"/>
              <a:t>relying</a:t>
            </a:r>
            <a:r>
              <a:rPr lang="nl-NL" sz="2400" b="1" kern="0" dirty="0"/>
              <a:t> on devirtualization</a:t>
            </a:r>
            <a:endParaRPr lang="en-US" sz="2400" b="1" kern="0" dirty="0"/>
          </a:p>
        </p:txBody>
      </p:sp>
    </p:spTree>
    <p:extLst>
      <p:ext uri="{BB962C8B-B14F-4D97-AF65-F5344CB8AC3E}">
        <p14:creationId xmlns:p14="http://schemas.microsoft.com/office/powerpoint/2010/main" val="2245657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1820"/>
            <a:ext cx="6542856" cy="1077218"/>
          </a:xfrm>
        </p:spPr>
        <p:txBody>
          <a:bodyPr/>
          <a:lstStyle/>
          <a:p>
            <a:r>
              <a:rPr lang="en-US" noProof="0" dirty="0"/>
              <a:t>Have your cake AND eat it with whole-program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59</a:t>
            </a:fld>
            <a:endParaRPr lang="nl-NL" dirty="0"/>
          </a:p>
        </p:txBody>
      </p:sp>
      <p:sp>
        <p:nvSpPr>
          <p:cNvPr id="8" name="TextBox 3"/>
          <p:cNvSpPr txBox="1">
            <a:spLocks/>
          </p:cNvSpPr>
          <p:nvPr/>
        </p:nvSpPr>
        <p:spPr bwMode="auto">
          <a:xfrm>
            <a:off x="611560" y="1556792"/>
            <a:ext cx="5112568" cy="47089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 virtual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set() = 0; 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n, int m &gt; class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set(){ . . . }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&lt; 1, 2 &gt; pin_1_2;</a:t>
            </a:r>
          </a:p>
          <a:p>
            <a:pPr marL="0" indent="0"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&lt; 1, 3 &gt; pin_1_3;</a:t>
            </a:r>
          </a:p>
          <a:p>
            <a:pPr marL="0" indent="0"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&lt; 1, 4 &gt; pin_1_4;</a:t>
            </a:r>
          </a:p>
          <a:p>
            <a:pPr marL="0" indent="0"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f(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&amp; p ){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p.set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(); . . . 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pin_1_2.set();</a:t>
            </a:r>
          </a:p>
          <a:p>
            <a:pPr marL="0" indent="0"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f( pin_1_2 );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g(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&amp; p ){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p.set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(); . . . 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g( pin_1_2 );</a:t>
            </a:r>
          </a:p>
          <a:p>
            <a:pPr marL="0" indent="0"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g( pin_1_3 );</a:t>
            </a:r>
          </a:p>
          <a:p>
            <a:pPr marL="0" indent="0"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g( pin_1_4 );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en-US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3"/>
          <p:cNvSpPr>
            <a:spLocks noGrp="1"/>
          </p:cNvSpPr>
          <p:nvPr>
            <p:ph idx="1"/>
          </p:nvPr>
        </p:nvSpPr>
        <p:spPr>
          <a:xfrm>
            <a:off x="6084168" y="4025155"/>
            <a:ext cx="2952328" cy="1348061"/>
          </a:xfrm>
        </p:spPr>
        <p:txBody>
          <a:bodyPr/>
          <a:lstStyle/>
          <a:p>
            <a:pPr marL="0" indent="0">
              <a:buNone/>
            </a:pPr>
            <a:r>
              <a:rPr lang="en-US" sz="2400" b="1" noProof="0" dirty="0"/>
              <a:t>Devirtualization:</a:t>
            </a:r>
          </a:p>
          <a:p>
            <a:pPr marL="0" indent="0">
              <a:buNone/>
            </a:pPr>
            <a:r>
              <a:rPr lang="en-US" sz="2400" b="1" noProof="0" dirty="0">
                <a:sym typeface="Wingdings" panose="05000000000000000000" pitchFamily="2" charset="2"/>
              </a:rPr>
              <a:t> inline </a:t>
            </a:r>
          </a:p>
          <a:p>
            <a:pPr marL="0" indent="0">
              <a:buNone/>
            </a:pPr>
            <a:r>
              <a:rPr lang="en-US" sz="2400" b="1" noProof="0" dirty="0">
                <a:sym typeface="Wingdings" panose="05000000000000000000" pitchFamily="2" charset="2"/>
              </a:rPr>
              <a:t> optimization</a:t>
            </a:r>
            <a:r>
              <a:rPr lang="en-US" sz="2400" b="1" noProof="0" dirty="0"/>
              <a:t> </a:t>
            </a:r>
          </a:p>
        </p:txBody>
      </p:sp>
      <p:sp>
        <p:nvSpPr>
          <p:cNvPr id="7" name="Tijdelijke aanduiding voor inhoud 3"/>
          <p:cNvSpPr txBox="1">
            <a:spLocks/>
          </p:cNvSpPr>
          <p:nvPr/>
        </p:nvSpPr>
        <p:spPr bwMode="auto">
          <a:xfrm>
            <a:off x="6048164" y="5589240"/>
            <a:ext cx="29523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2400" b="1" kern="0" dirty="0"/>
              <a:t>Run-time </a:t>
            </a:r>
            <a:r>
              <a:rPr lang="nl-NL" sz="2400" b="1" kern="0" dirty="0" err="1"/>
              <a:t>polymorphism</a:t>
            </a:r>
            <a:r>
              <a:rPr lang="nl-NL" sz="2400" b="1" kern="0" dirty="0"/>
              <a:t> </a:t>
            </a:r>
            <a:endParaRPr lang="en-US" sz="2400" b="1" kern="0" dirty="0"/>
          </a:p>
        </p:txBody>
      </p:sp>
      <p:sp>
        <p:nvSpPr>
          <p:cNvPr id="9" name="PIJL-LINKS 2"/>
          <p:cNvSpPr/>
          <p:nvPr/>
        </p:nvSpPr>
        <p:spPr bwMode="auto">
          <a:xfrm>
            <a:off x="2375756" y="4100972"/>
            <a:ext cx="3708412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PIJL-LINKS 2"/>
          <p:cNvSpPr/>
          <p:nvPr/>
        </p:nvSpPr>
        <p:spPr bwMode="auto">
          <a:xfrm>
            <a:off x="2339752" y="5597308"/>
            <a:ext cx="3708412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5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046168" cy="579438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/>
              <a:t>Embedded</a:t>
            </a:r>
            <a:br>
              <a:rPr lang="en-US" noProof="0" dirty="0"/>
            </a:br>
            <a:r>
              <a:rPr lang="en-US" noProof="0" dirty="0"/>
              <a:t>a wide range of seriousness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566124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err="1">
                <a:sym typeface="Wingdings" panose="05000000000000000000" pitchFamily="2" charset="2"/>
              </a:rPr>
              <a:t>Consequently</a:t>
            </a:r>
            <a:r>
              <a:rPr lang="nl-NL" sz="2400" b="1" dirty="0">
                <a:sym typeface="Wingdings" panose="05000000000000000000" pitchFamily="2" charset="2"/>
              </a:rPr>
              <a:t>, a </a:t>
            </a:r>
            <a:r>
              <a:rPr lang="nl-NL" sz="2400" b="1" dirty="0" err="1">
                <a:sym typeface="Wingdings" panose="05000000000000000000" pitchFamily="2" charset="2"/>
              </a:rPr>
              <a:t>wide</a:t>
            </a:r>
            <a:r>
              <a:rPr lang="nl-NL" sz="2400" b="1" dirty="0">
                <a:sym typeface="Wingdings" panose="05000000000000000000" pitchFamily="2" charset="2"/>
              </a:rPr>
              <a:t> range of development </a:t>
            </a:r>
            <a:r>
              <a:rPr lang="nl-NL" sz="2400" b="1" dirty="0" err="1">
                <a:sym typeface="Wingdings" panose="05000000000000000000" pitchFamily="2" charset="2"/>
              </a:rPr>
              <a:t>styles</a:t>
            </a:r>
            <a:r>
              <a:rPr lang="nl-NL" sz="2400" b="1" dirty="0">
                <a:sym typeface="Wingdings" panose="05000000000000000000" pitchFamily="2" charset="2"/>
              </a:rPr>
              <a:t>: JBF*, Agile, </a:t>
            </a:r>
            <a:r>
              <a:rPr lang="nl-NL" sz="2400" b="1" dirty="0" err="1">
                <a:sym typeface="Wingdings" panose="05000000000000000000" pitchFamily="2" charset="2"/>
              </a:rPr>
              <a:t>waterfall</a:t>
            </a:r>
            <a:r>
              <a:rPr lang="nl-NL" sz="2400" b="1" dirty="0">
                <a:sym typeface="Wingdings" panose="05000000000000000000" pitchFamily="2" charset="2"/>
              </a:rPr>
              <a:t>, … </a:t>
            </a:r>
          </a:p>
          <a:p>
            <a:pPr marL="0" indent="0">
              <a:buNone/>
            </a:pPr>
            <a:r>
              <a:rPr lang="nl-NL" sz="1000" b="1" dirty="0">
                <a:sym typeface="Wingdings" panose="05000000000000000000" pitchFamily="2" charset="2"/>
              </a:rPr>
              <a:t>* ”Jan </a:t>
            </a:r>
            <a:r>
              <a:rPr lang="nl-NL" sz="1000" b="1" dirty="0" err="1">
                <a:sym typeface="Wingdings" panose="05000000000000000000" pitchFamily="2" charset="2"/>
              </a:rPr>
              <a:t>Boere</a:t>
            </a:r>
            <a:r>
              <a:rPr lang="nl-NL" sz="1000" b="1" dirty="0">
                <a:sym typeface="Wingdings" panose="05000000000000000000" pitchFamily="2" charset="2"/>
              </a:rPr>
              <a:t> Fluitjes”: Dutch </a:t>
            </a:r>
            <a:r>
              <a:rPr lang="nl-NL" sz="1000" b="1" dirty="0" err="1">
                <a:sym typeface="Wingdings" panose="05000000000000000000" pitchFamily="2" charset="2"/>
              </a:rPr>
              <a:t>saying</a:t>
            </a:r>
            <a:r>
              <a:rPr lang="nl-NL" sz="1000" b="1" dirty="0">
                <a:sym typeface="Wingdings" panose="05000000000000000000" pitchFamily="2" charset="2"/>
              </a:rPr>
              <a:t>, </a:t>
            </a:r>
            <a:r>
              <a:rPr lang="nl-NL" sz="1000" b="1" dirty="0" err="1">
                <a:sym typeface="Wingdings" panose="05000000000000000000" pitchFamily="2" charset="2"/>
              </a:rPr>
              <a:t>meaning</a:t>
            </a:r>
            <a:r>
              <a:rPr lang="nl-NL" sz="1000" b="1" dirty="0">
                <a:sym typeface="Wingdings" panose="05000000000000000000" pitchFamily="2" charset="2"/>
              </a:rPr>
              <a:t> </a:t>
            </a:r>
            <a:r>
              <a:rPr lang="nl-NL" sz="1000" b="1" dirty="0" err="1">
                <a:sym typeface="Wingdings" panose="05000000000000000000" pitchFamily="2" charset="2"/>
              </a:rPr>
              <a:t>roughly</a:t>
            </a:r>
            <a:r>
              <a:rPr lang="nl-NL" sz="1000" b="1" dirty="0">
                <a:sym typeface="Wingdings" panose="05000000000000000000" pitchFamily="2" charset="2"/>
              </a:rPr>
              <a:t> ‘casual, </a:t>
            </a:r>
            <a:r>
              <a:rPr lang="nl-NL" sz="1000" b="1" dirty="0" err="1">
                <a:sym typeface="Wingdings" panose="05000000000000000000" pitchFamily="2" charset="2"/>
              </a:rPr>
              <a:t>with</a:t>
            </a:r>
            <a:r>
              <a:rPr lang="nl-NL" sz="1000" b="1" dirty="0">
                <a:sym typeface="Wingdings" panose="05000000000000000000" pitchFamily="2" charset="2"/>
              </a:rPr>
              <a:t> as </a:t>
            </a:r>
            <a:r>
              <a:rPr lang="nl-NL" sz="1000" b="1" dirty="0" err="1">
                <a:sym typeface="Wingdings" panose="05000000000000000000" pitchFamily="2" charset="2"/>
              </a:rPr>
              <a:t>little</a:t>
            </a:r>
            <a:r>
              <a:rPr lang="nl-NL" sz="1000" b="1" dirty="0">
                <a:sym typeface="Wingdings" panose="05000000000000000000" pitchFamily="2" charset="2"/>
              </a:rPr>
              <a:t> effort as </a:t>
            </a:r>
            <a:r>
              <a:rPr lang="nl-NL" sz="1000" b="1" dirty="0" err="1">
                <a:sym typeface="Wingdings" panose="05000000000000000000" pitchFamily="2" charset="2"/>
              </a:rPr>
              <a:t>possible</a:t>
            </a:r>
            <a:r>
              <a:rPr lang="nl-NL" sz="1000" b="1" dirty="0">
                <a:sym typeface="Wingdings" panose="05000000000000000000" pitchFamily="2" charset="2"/>
              </a:rPr>
              <a:t>’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6</a:t>
            </a:fld>
            <a:endParaRPr lang="nl-NL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95" y="3129181"/>
            <a:ext cx="1508625" cy="231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85" y="3799915"/>
            <a:ext cx="1895177" cy="139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947" y="2722961"/>
            <a:ext cx="2112637" cy="141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92" y="2478217"/>
            <a:ext cx="1405008" cy="184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20" y="3573016"/>
            <a:ext cx="1422276" cy="162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2750"/>
            <a:ext cx="1584176" cy="118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54877"/>
            <a:ext cx="1627658" cy="86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262" y="1617925"/>
            <a:ext cx="2364633" cy="147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378" y="2420888"/>
            <a:ext cx="1973069" cy="137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081" y="1617925"/>
            <a:ext cx="1395779" cy="166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42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04263"/>
            <a:ext cx="6542856" cy="584775"/>
          </a:xfrm>
        </p:spPr>
        <p:txBody>
          <a:bodyPr/>
          <a:lstStyle/>
          <a:p>
            <a:r>
              <a:rPr lang="en-US" noProof="0" dirty="0"/>
              <a:t>Temporaries . . . </a:t>
            </a:r>
            <a:r>
              <a:rPr lang="en-US" noProof="0" dirty="0">
                <a:sym typeface="Wingdings" panose="05000000000000000000" pitchFamily="2" charset="2"/>
              </a:rPr>
              <a:t>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60</a:t>
            </a:fld>
            <a:endParaRPr lang="nl-NL" dirty="0"/>
          </a:p>
        </p:txBody>
      </p:sp>
      <p:sp>
        <p:nvSpPr>
          <p:cNvPr id="8" name="TextBox 3"/>
          <p:cNvSpPr txBox="1">
            <a:spLocks/>
          </p:cNvSpPr>
          <p:nvPr/>
        </p:nvSpPr>
        <p:spPr bwMode="auto">
          <a:xfrm>
            <a:off x="1907704" y="2531336"/>
            <a:ext cx="5112568" cy="204979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 virtual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set() = 0; 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t &gt; auto invert( t &amp; x ){</a:t>
            </a:r>
          </a:p>
          <a:p>
            <a:pPr marL="0" indent="0">
              <a:buFont typeface="Zapf Dingbats" pitchFamily="64" charset="2"/>
              <a:buNone/>
            </a:pPr>
            <a:r>
              <a:rPr lang="nl-NL" sz="1200" b="1" ker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r>
              <a:rPr lang="nl-NL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cortex_gpio</a:t>
            </a:r>
            <a:r>
              <a:rPr lang="nl-NL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&lt; 1, 2 &gt; pin_1_2;</a:t>
            </a: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Zapf Dingbats" pitchFamily="64" charset="2"/>
              <a:buNone/>
            </a:pPr>
            <a:endParaRPr lang="nl-NL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3"/>
          <p:cNvSpPr txBox="1">
            <a:spLocks/>
          </p:cNvSpPr>
          <p:nvPr/>
        </p:nvSpPr>
        <p:spPr bwMode="auto">
          <a:xfrm>
            <a:off x="899592" y="1955272"/>
            <a:ext cx="78819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Font typeface="Zapf Dingbats" pitchFamily="64" charset="2"/>
              <a:buNone/>
            </a:pPr>
            <a:r>
              <a:rPr lang="nl-NL" sz="2400" b="1" kern="0" dirty="0" err="1"/>
              <a:t>By</a:t>
            </a:r>
            <a:r>
              <a:rPr lang="nl-NL" sz="2400" b="1" kern="0" dirty="0"/>
              <a:t> </a:t>
            </a:r>
            <a:r>
              <a:rPr lang="nl-NL" sz="2400" b="1" kern="0" dirty="0" err="1"/>
              <a:t>relying</a:t>
            </a:r>
            <a:r>
              <a:rPr lang="nl-NL" sz="2400" b="1" kern="0" dirty="0"/>
              <a:t> on devirtualization</a:t>
            </a:r>
            <a:endParaRPr lang="en-US" sz="2400" b="1" kern="0" dirty="0"/>
          </a:p>
        </p:txBody>
      </p:sp>
    </p:spTree>
    <p:extLst>
      <p:ext uri="{BB962C8B-B14F-4D97-AF65-F5344CB8AC3E}">
        <p14:creationId xmlns:p14="http://schemas.microsoft.com/office/powerpoint/2010/main" val="1299970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52" y="476672"/>
            <a:ext cx="7344816" cy="523220"/>
          </a:xfrm>
        </p:spPr>
        <p:txBody>
          <a:bodyPr/>
          <a:lstStyle/>
          <a:p>
            <a:r>
              <a:rPr lang="en-US" sz="2800" noProof="0" dirty="0"/>
              <a:t>C++ in (very) serious embedded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61</a:t>
            </a:fld>
            <a:endParaRPr lang="nl-NL" dirty="0"/>
          </a:p>
        </p:txBody>
      </p:sp>
      <p:sp>
        <p:nvSpPr>
          <p:cNvPr id="9" name="Tijdelijke aanduiding voor inhoud 3"/>
          <p:cNvSpPr txBox="1">
            <a:spLocks/>
          </p:cNvSpPr>
          <p:nvPr/>
        </p:nvSpPr>
        <p:spPr bwMode="auto">
          <a:xfrm>
            <a:off x="391552" y="3809497"/>
            <a:ext cx="400802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fontAlgn="t">
              <a:buNone/>
            </a:pPr>
            <a:r>
              <a:rPr lang="en-US" sz="1800" dirty="0" err="1"/>
              <a:t>CppCon</a:t>
            </a:r>
            <a:r>
              <a:rPr lang="en-US" sz="1800" dirty="0"/>
              <a:t> 2014: Mark </a:t>
            </a:r>
            <a:r>
              <a:rPr lang="en-US" sz="1800" dirty="0" err="1"/>
              <a:t>Maimone</a:t>
            </a:r>
            <a:r>
              <a:rPr lang="en-US" sz="1800" dirty="0"/>
              <a:t> "C++ on Mars: Incorporating C++ into Mars Rover Flight Software"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3" y="1633756"/>
            <a:ext cx="3365062" cy="193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603386"/>
            <a:ext cx="310730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jdelijke aanduiding voor inhoud 3"/>
          <p:cNvSpPr txBox="1">
            <a:spLocks/>
          </p:cNvSpPr>
          <p:nvPr/>
        </p:nvSpPr>
        <p:spPr bwMode="auto">
          <a:xfrm>
            <a:off x="4644008" y="4594327"/>
            <a:ext cx="415204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fontAlgn="t">
              <a:buNone/>
            </a:pPr>
            <a:r>
              <a:rPr lang="en-US" sz="1800" dirty="0"/>
              <a:t>CppCon2014: Bill </a:t>
            </a:r>
            <a:r>
              <a:rPr lang="en-US" sz="1800" dirty="0" err="1"/>
              <a:t>Emshoff</a:t>
            </a:r>
            <a:r>
              <a:rPr lang="en-US" sz="1800" dirty="0"/>
              <a:t> "Using C++ on Mission and Safety Critical Platforms"</a:t>
            </a:r>
          </a:p>
        </p:txBody>
      </p:sp>
    </p:spTree>
    <p:extLst>
      <p:ext uri="{BB962C8B-B14F-4D97-AF65-F5344CB8AC3E}">
        <p14:creationId xmlns:p14="http://schemas.microsoft.com/office/powerpoint/2010/main" val="4291471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046168" cy="579438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/>
              <a:t>Embedded  </a:t>
            </a:r>
            <a:br>
              <a:rPr lang="en-US" noProof="0" dirty="0"/>
            </a:br>
            <a:r>
              <a:rPr lang="en-US" noProof="0" dirty="0"/>
              <a:t>a wide range of hardware capabilities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7</a:t>
            </a:fld>
            <a:endParaRPr lang="nl-NL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75328" y="2475055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3923928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1Mb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12260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1Gb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6" y="2621456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3" y="3025057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21" y="2634019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8" y="2634019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232012" y="1997224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1Kb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6512" y="3140968"/>
            <a:ext cx="876230" cy="495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4-bit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23" y="4149080"/>
            <a:ext cx="405502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8-bit : 8051, PIC, AVR, …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55576" y="5085184"/>
            <a:ext cx="361755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16-bit : MSP430, PIC, …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100392" y="315354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64-bit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247964" y="5949280"/>
            <a:ext cx="414046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32-bit : ARM, MIPS, Intel, …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27" name="Right Brace 18"/>
          <p:cNvSpPr/>
          <p:nvPr/>
        </p:nvSpPr>
        <p:spPr bwMode="auto">
          <a:xfrm rot="5400000">
            <a:off x="4608383" y="2772164"/>
            <a:ext cx="332420" cy="602181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Brace 18"/>
          <p:cNvSpPr/>
          <p:nvPr/>
        </p:nvSpPr>
        <p:spPr bwMode="auto">
          <a:xfrm rot="5400000">
            <a:off x="1283506" y="3031741"/>
            <a:ext cx="487351" cy="1857933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ight Brace 18"/>
          <p:cNvSpPr/>
          <p:nvPr/>
        </p:nvSpPr>
        <p:spPr bwMode="auto">
          <a:xfrm rot="5400000">
            <a:off x="2469934" y="3884049"/>
            <a:ext cx="332420" cy="2176959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4754" y="4509120"/>
            <a:ext cx="405502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ym typeface="Wingdings" panose="05000000000000000000" pitchFamily="2" charset="2"/>
              </a:rPr>
              <a:t>No full standard C/C++</a:t>
            </a:r>
            <a:endParaRPr lang="nl-NL" sz="1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10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1530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046168" cy="579438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/>
              <a:t>Embedded  </a:t>
            </a:r>
            <a:br>
              <a:rPr lang="en-US" noProof="0" dirty="0"/>
            </a:br>
            <a:r>
              <a:rPr lang="en-US" noProof="0" dirty="0"/>
              <a:t>a wide range of hardware capabilities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9384" y="4959742"/>
            <a:ext cx="1964424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Bare metal: </a:t>
            </a:r>
            <a:r>
              <a:rPr lang="nl-NL" sz="2400" b="1" dirty="0" err="1"/>
              <a:t>libraries</a:t>
            </a:r>
            <a:r>
              <a:rPr lang="nl-NL" sz="2400" b="1" dirty="0"/>
              <a:t>, but no OS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8</a:t>
            </a:fld>
            <a:endParaRPr lang="nl-NL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75328" y="2475055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3923928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1Mb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12260" y="198884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1Gb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6" y="2621456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3" y="3025057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21" y="2634019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8" y="2634019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472882" y="3917600"/>
            <a:ext cx="554461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sym typeface="Wingdings" panose="05000000000000000000" pitchFamily="2" charset="2"/>
              </a:rPr>
              <a:t>Wide range of ‘support software’: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32012" y="1997224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1Kb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2160" y="4959742"/>
            <a:ext cx="2500072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Desktop OS:</a:t>
            </a:r>
          </a:p>
          <a:p>
            <a:pPr marL="0" indent="0">
              <a:buNone/>
            </a:pPr>
            <a:r>
              <a:rPr lang="nl-NL" sz="2400" b="1" dirty="0">
                <a:sym typeface="Wingdings" panose="05000000000000000000" pitchFamily="2" charset="2"/>
              </a:rPr>
              <a:t>Linux</a:t>
            </a:r>
          </a:p>
          <a:p>
            <a:pPr marL="0" indent="0">
              <a:buNone/>
            </a:pPr>
            <a:r>
              <a:rPr lang="nl-NL" sz="2400" b="1" dirty="0">
                <a:sym typeface="Wingdings" panose="05000000000000000000" pitchFamily="2" charset="2"/>
              </a:rPr>
              <a:t>Windows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50241" y="5268737"/>
            <a:ext cx="1453038" cy="415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/>
              <a:t>RTOS</a:t>
            </a:r>
            <a:endParaRPr lang="nl-NL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6" name="Right Brace 5"/>
          <p:cNvSpPr/>
          <p:nvPr/>
        </p:nvSpPr>
        <p:spPr bwMode="auto">
          <a:xfrm rot="5400000">
            <a:off x="1835696" y="3053504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Brace 18"/>
          <p:cNvSpPr/>
          <p:nvPr/>
        </p:nvSpPr>
        <p:spPr bwMode="auto">
          <a:xfrm rot="5400000">
            <a:off x="6759860" y="3053504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4211960" y="3453687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893" y="1817005"/>
            <a:ext cx="58395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47" y="1844824"/>
            <a:ext cx="492141" cy="55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594" y="1897193"/>
            <a:ext cx="488884" cy="46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m.eet.com/media/1027841/Java_logo_290x249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264" y="1934325"/>
            <a:ext cx="515359" cy="4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63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Microcontrollers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2280" y="6284168"/>
            <a:ext cx="1905000" cy="457200"/>
          </a:xfrm>
          <a:noFill/>
        </p:spPr>
        <p:txBody>
          <a:bodyPr/>
          <a:lstStyle/>
          <a:p>
            <a:r>
              <a:rPr lang="nl-NL" dirty="0"/>
              <a:t>C++ on small microcontrollers - </a:t>
            </a:r>
            <a:fld id="{59A447F0-827A-4AF5-999C-D25BF11492DF}" type="slidenum">
              <a:rPr lang="nl-NL" smtClean="0"/>
              <a:pPr/>
              <a:t>9</a:t>
            </a:fld>
            <a:endParaRPr lang="nl-NL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1416"/>
              </p:ext>
            </p:extLst>
          </p:nvPr>
        </p:nvGraphicFramePr>
        <p:xfrm>
          <a:off x="924272" y="2057256"/>
          <a:ext cx="7176120" cy="3387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2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29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 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 50.00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Number</a:t>
                      </a:r>
                      <a:r>
                        <a:rPr lang="nl-NL" dirty="0"/>
                        <a:t> of</a:t>
                      </a:r>
                      <a:r>
                        <a:rPr lang="nl-NL" baseline="0" dirty="0"/>
                        <a:t> I/O </a:t>
                      </a:r>
                      <a:r>
                        <a:rPr lang="nl-NL" baseline="0" dirty="0" err="1"/>
                        <a:t>pins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Clock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400 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Flash ROM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256 </a:t>
                      </a:r>
                      <a:r>
                        <a:rPr lang="nl-NL" dirty="0" err="1"/>
                        <a:t>instructions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 Mb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512 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Word </a:t>
                      </a:r>
                      <a:r>
                        <a:rPr lang="nl-NL" dirty="0" err="1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64" y="2517347"/>
            <a:ext cx="198723" cy="18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64" y="2129265"/>
            <a:ext cx="1432131" cy="99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099823"/>
      </p:ext>
    </p:extLst>
  </p:cSld>
  <p:clrMapOvr>
    <a:masterClrMapping/>
  </p:clrMapOvr>
</p:sld>
</file>

<file path=ppt/theme/theme1.xml><?xml version="1.0" encoding="utf-8"?>
<a:theme xmlns:a="http://schemas.openxmlformats.org/drawingml/2006/main" name="HUAmerfoort[2]">
  <a:themeElements>
    <a:clrScheme name="HUAmerfoort[2] 7">
      <a:dk1>
        <a:srgbClr val="000000"/>
      </a:dk1>
      <a:lt1>
        <a:srgbClr val="00A0D2"/>
      </a:lt1>
      <a:dk2>
        <a:srgbClr val="000000"/>
      </a:dk2>
      <a:lt2>
        <a:srgbClr val="005A6F"/>
      </a:lt2>
      <a:accent1>
        <a:srgbClr val="AAFFFD"/>
      </a:accent1>
      <a:accent2>
        <a:srgbClr val="FF1E00"/>
      </a:accent2>
      <a:accent3>
        <a:srgbClr val="AACDE5"/>
      </a:accent3>
      <a:accent4>
        <a:srgbClr val="000000"/>
      </a:accent4>
      <a:accent5>
        <a:srgbClr val="D2FFFE"/>
      </a:accent5>
      <a:accent6>
        <a:srgbClr val="E71A00"/>
      </a:accent6>
      <a:hlink>
        <a:srgbClr val="380060"/>
      </a:hlink>
      <a:folHlink>
        <a:srgbClr val="FFFFFF"/>
      </a:folHlink>
    </a:clrScheme>
    <a:fontScheme name="HUAmerfoort[2]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UAmerfoort[2] 1">
        <a:dk1>
          <a:srgbClr val="000000"/>
        </a:dk1>
        <a:lt1>
          <a:srgbClr val="FFFFFF"/>
        </a:lt1>
        <a:dk2>
          <a:srgbClr val="00ADCD"/>
        </a:dk2>
        <a:lt2>
          <a:srgbClr val="FFFFFF"/>
        </a:lt2>
        <a:accent1>
          <a:srgbClr val="FF1E00"/>
        </a:accent1>
        <a:accent2>
          <a:srgbClr val="6D6FC7"/>
        </a:accent2>
        <a:accent3>
          <a:srgbClr val="AAD3E3"/>
        </a:accent3>
        <a:accent4>
          <a:srgbClr val="DADADA"/>
        </a:accent4>
        <a:accent5>
          <a:srgbClr val="FFABAA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Amerfoort[2] 2">
        <a:dk1>
          <a:srgbClr val="000000"/>
        </a:dk1>
        <a:lt1>
          <a:srgbClr val="00ADCD"/>
        </a:lt1>
        <a:dk2>
          <a:srgbClr val="000000"/>
        </a:dk2>
        <a:lt2>
          <a:srgbClr val="000000"/>
        </a:lt2>
        <a:accent1>
          <a:srgbClr val="FF1E00"/>
        </a:accent1>
        <a:accent2>
          <a:srgbClr val="6D6FC7"/>
        </a:accent2>
        <a:accent3>
          <a:srgbClr val="AAD3E3"/>
        </a:accent3>
        <a:accent4>
          <a:srgbClr val="000000"/>
        </a:accent4>
        <a:accent5>
          <a:srgbClr val="FFABAA"/>
        </a:accent5>
        <a:accent6>
          <a:srgbClr val="6264B4"/>
        </a:accent6>
        <a:hlink>
          <a:srgbClr val="FD8300"/>
        </a:hlink>
        <a:folHlink>
          <a:srgbClr val="78BB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3">
        <a:dk1>
          <a:srgbClr val="FFFFFF"/>
        </a:dk1>
        <a:lt1>
          <a:srgbClr val="FFFFFF"/>
        </a:lt1>
        <a:dk2>
          <a:srgbClr val="000000"/>
        </a:dk2>
        <a:lt2>
          <a:srgbClr val="000000"/>
        </a:lt2>
        <a:accent1>
          <a:srgbClr val="FF1E00"/>
        </a:accent1>
        <a:accent2>
          <a:srgbClr val="6D6FC7"/>
        </a:accent2>
        <a:accent3>
          <a:srgbClr val="FFFFFF"/>
        </a:accent3>
        <a:accent4>
          <a:srgbClr val="DADADA"/>
        </a:accent4>
        <a:accent5>
          <a:srgbClr val="FFABAA"/>
        </a:accent5>
        <a:accent6>
          <a:srgbClr val="6264B4"/>
        </a:accent6>
        <a:hlink>
          <a:srgbClr val="FD8300"/>
        </a:hlink>
        <a:folHlink>
          <a:srgbClr val="78BB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4">
        <a:dk1>
          <a:srgbClr val="000000"/>
        </a:dk1>
        <a:lt1>
          <a:srgbClr val="FFFFFF"/>
        </a:lt1>
        <a:dk2>
          <a:srgbClr val="000000"/>
        </a:dk2>
        <a:lt2>
          <a:srgbClr val="005A6F"/>
        </a:lt2>
        <a:accent1>
          <a:srgbClr val="FF1E00"/>
        </a:accent1>
        <a:accent2>
          <a:srgbClr val="005A6F"/>
        </a:accent2>
        <a:accent3>
          <a:srgbClr val="FFFFFF"/>
        </a:accent3>
        <a:accent4>
          <a:srgbClr val="000000"/>
        </a:accent4>
        <a:accent5>
          <a:srgbClr val="FFABAA"/>
        </a:accent5>
        <a:accent6>
          <a:srgbClr val="005164"/>
        </a:accent6>
        <a:hlink>
          <a:srgbClr val="FF1E00"/>
        </a:hlink>
        <a:folHlink>
          <a:srgbClr val="005A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5">
        <a:dk1>
          <a:srgbClr val="000000"/>
        </a:dk1>
        <a:lt1>
          <a:srgbClr val="00ADCD"/>
        </a:lt1>
        <a:dk2>
          <a:srgbClr val="000000"/>
        </a:dk2>
        <a:lt2>
          <a:srgbClr val="005A6F"/>
        </a:lt2>
        <a:accent1>
          <a:srgbClr val="92DDFD"/>
        </a:accent1>
        <a:accent2>
          <a:srgbClr val="FF007E"/>
        </a:accent2>
        <a:accent3>
          <a:srgbClr val="AAD3E3"/>
        </a:accent3>
        <a:accent4>
          <a:srgbClr val="000000"/>
        </a:accent4>
        <a:accent5>
          <a:srgbClr val="C7EBFE"/>
        </a:accent5>
        <a:accent6>
          <a:srgbClr val="E70072"/>
        </a:accent6>
        <a:hlink>
          <a:srgbClr val="FFBD00"/>
        </a:hlink>
        <a:folHlink>
          <a:srgbClr val="005A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6">
        <a:dk1>
          <a:srgbClr val="000000"/>
        </a:dk1>
        <a:lt1>
          <a:srgbClr val="00ADCD"/>
        </a:lt1>
        <a:dk2>
          <a:srgbClr val="000000"/>
        </a:dk2>
        <a:lt2>
          <a:srgbClr val="005A6F"/>
        </a:lt2>
        <a:accent1>
          <a:srgbClr val="AAD5DB"/>
        </a:accent1>
        <a:accent2>
          <a:srgbClr val="FF1E00"/>
        </a:accent2>
        <a:accent3>
          <a:srgbClr val="AAD3E3"/>
        </a:accent3>
        <a:accent4>
          <a:srgbClr val="000000"/>
        </a:accent4>
        <a:accent5>
          <a:srgbClr val="D2E7EA"/>
        </a:accent5>
        <a:accent6>
          <a:srgbClr val="E71A00"/>
        </a:accent6>
        <a:hlink>
          <a:srgbClr val="38006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merfoort[2] 7">
        <a:dk1>
          <a:srgbClr val="000000"/>
        </a:dk1>
        <a:lt1>
          <a:srgbClr val="00A0D2"/>
        </a:lt1>
        <a:dk2>
          <a:srgbClr val="000000"/>
        </a:dk2>
        <a:lt2>
          <a:srgbClr val="005A6F"/>
        </a:lt2>
        <a:accent1>
          <a:srgbClr val="AAFFFD"/>
        </a:accent1>
        <a:accent2>
          <a:srgbClr val="FF1E00"/>
        </a:accent2>
        <a:accent3>
          <a:srgbClr val="AACDE5"/>
        </a:accent3>
        <a:accent4>
          <a:srgbClr val="000000"/>
        </a:accent4>
        <a:accent5>
          <a:srgbClr val="D2FFFE"/>
        </a:accent5>
        <a:accent6>
          <a:srgbClr val="E71A00"/>
        </a:accent6>
        <a:hlink>
          <a:srgbClr val="38006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HUAmerfoort[2]</Template>
  <TotalTime>0</TotalTime>
  <Words>6034</Words>
  <Application>Microsoft Office PowerPoint</Application>
  <PresentationFormat>On-screen Show (4:3)</PresentationFormat>
  <Paragraphs>1041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Courier New</vt:lpstr>
      <vt:lpstr>Wingdings</vt:lpstr>
      <vt:lpstr>Zapf Dingbats</vt:lpstr>
      <vt:lpstr>HUAmerfoort[2]</vt:lpstr>
      <vt:lpstr>C++ on small microcontrollers</vt:lpstr>
      <vt:lpstr>Content</vt:lpstr>
      <vt:lpstr>Embedded – a meaning</vt:lpstr>
      <vt:lpstr>Embedded – some differences</vt:lpstr>
      <vt:lpstr>Real-Time</vt:lpstr>
      <vt:lpstr>Embedded a wide range of seriousness</vt:lpstr>
      <vt:lpstr>Embedded   a wide range of hardware capabilities</vt:lpstr>
      <vt:lpstr>Embedded   a wide range of hardware capabilities</vt:lpstr>
      <vt:lpstr>Microcontrollers</vt:lpstr>
      <vt:lpstr>Compared with a desktop</vt:lpstr>
      <vt:lpstr>Micro-controllers are everywhere</vt:lpstr>
      <vt:lpstr>Small microcontroller economics</vt:lpstr>
      <vt:lpstr>Small micro-controller  programming</vt:lpstr>
      <vt:lpstr>Embedded programming languages</vt:lpstr>
      <vt:lpstr>Use across the spectrum</vt:lpstr>
      <vt:lpstr>So why should C++ be used?</vt:lpstr>
      <vt:lpstr>But not like C++ on a desktop…</vt:lpstr>
      <vt:lpstr>What do you need</vt:lpstr>
      <vt:lpstr>Typical cross development</vt:lpstr>
      <vt:lpstr>A simplified Makefile</vt:lpstr>
      <vt:lpstr>Test case: blink a LED</vt:lpstr>
      <vt:lpstr>Arduino</vt:lpstr>
      <vt:lpstr>Arduino Due</vt:lpstr>
      <vt:lpstr>SAM3X memory map</vt:lpstr>
      <vt:lpstr>Access to GPIO pins</vt:lpstr>
      <vt:lpstr>Using GPIO pins - make a pin an output </vt:lpstr>
      <vt:lpstr>Using GPIO pins - make a pin high (= 1) </vt:lpstr>
      <vt:lpstr>Access to GPIO pins </vt:lpstr>
      <vt:lpstr>Access to GPIO pins</vt:lpstr>
      <vt:lpstr>Blink a LED in C on PORTB pin 27</vt:lpstr>
      <vt:lpstr>Very ugly wait_ms implementation</vt:lpstr>
      <vt:lpstr>C style: use a macros</vt:lpstr>
      <vt:lpstr>C style: use functions</vt:lpstr>
      <vt:lpstr>Classic OO pin abstraction</vt:lpstr>
      <vt:lpstr>Classic OO pin abstraction</vt:lpstr>
      <vt:lpstr>Metrics</vt:lpstr>
      <vt:lpstr>Generated code (C++ OO-style)</vt:lpstr>
      <vt:lpstr>Why so much code?</vt:lpstr>
      <vt:lpstr>Alternative: compile-time polymorphism</vt:lpstr>
      <vt:lpstr>Run-time polymorphism</vt:lpstr>
      <vt:lpstr>Generated code (C versus C++ C-T-P) </vt:lpstr>
      <vt:lpstr>Blink: some (ugly?) details </vt:lpstr>
      <vt:lpstr>Four pin archetypes</vt:lpstr>
      <vt:lpstr>Type narrowing</vt:lpstr>
      <vt:lpstr>pin_out_from&lt; . . . &gt; template</vt:lpstr>
      <vt:lpstr>Don’t say it in a comment </vt:lpstr>
      <vt:lpstr>Pin invert&lt; . . . &gt; template</vt:lpstr>
      <vt:lpstr>Some more pin &amp; port decorators</vt:lpstr>
      <vt:lpstr>Using static class templates: consequences (1)</vt:lpstr>
      <vt:lpstr>Using static class templates: consequences (2)</vt:lpstr>
      <vt:lpstr>Long term view</vt:lpstr>
      <vt:lpstr>Next steps</vt:lpstr>
      <vt:lpstr>Devirtualization?</vt:lpstr>
      <vt:lpstr>C++ language issues</vt:lpstr>
      <vt:lpstr>C++ language wish list</vt:lpstr>
      <vt:lpstr>Summary</vt:lpstr>
      <vt:lpstr>Passing a type – two alternatives</vt:lpstr>
      <vt:lpstr>Avoid run-time overhead</vt:lpstr>
      <vt:lpstr>Have your cake AND eat it with whole-program optimization</vt:lpstr>
      <vt:lpstr>Temporaries . . . </vt:lpstr>
      <vt:lpstr>C++ in (very) serious embedded systems</vt:lpstr>
    </vt:vector>
  </TitlesOfParts>
  <Company>Hogeschool van Utrecht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 powerpoint-presentatie</dc:title>
  <dc:creator>ilja.beun</dc:creator>
  <cp:lastModifiedBy>Wouter Van Ooijen</cp:lastModifiedBy>
  <cp:revision>121</cp:revision>
  <cp:lastPrinted>2014-11-17T11:21:31Z</cp:lastPrinted>
  <dcterms:created xsi:type="dcterms:W3CDTF">2007-11-06T09:58:22Z</dcterms:created>
  <dcterms:modified xsi:type="dcterms:W3CDTF">2023-02-06T16:47:16Z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</Properties>
</file>